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8"/>
  </p:notesMasterIdLst>
  <p:handoutMasterIdLst>
    <p:handoutMasterId r:id="rId19"/>
  </p:handoutMasterIdLst>
  <p:sldIdLst>
    <p:sldId id="256" r:id="rId5"/>
    <p:sldId id="261" r:id="rId6"/>
    <p:sldId id="264" r:id="rId7"/>
    <p:sldId id="258" r:id="rId8"/>
    <p:sldId id="270" r:id="rId9"/>
    <p:sldId id="259" r:id="rId10"/>
    <p:sldId id="265" r:id="rId11"/>
    <p:sldId id="266" r:id="rId12"/>
    <p:sldId id="267" r:id="rId13"/>
    <p:sldId id="263" r:id="rId14"/>
    <p:sldId id="268" r:id="rId15"/>
    <p:sldId id="271" r:id="rId16"/>
    <p:sldId id="260"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yan Ramirez Benitez" initials="BRB" lastIdx="1" clrIdx="0">
    <p:extLst>
      <p:ext uri="{19B8F6BF-5375-455C-9EA6-DF929625EA0E}">
        <p15:presenceInfo xmlns:p15="http://schemas.microsoft.com/office/powerpoint/2012/main" userId="Brayan Ramirez Benit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8"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3T20:47:01.913" idx="1">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3d4" qsCatId="3D"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s-ES" noProof="0" dirty="0"/>
            <a:t>Proxy remoto	</a:t>
          </a:r>
        </a:p>
      </dgm:t>
    </dgm:pt>
    <dgm:pt modelId="{720680DC-AAA4-4434-A582-60EBCC5BA355}" type="parTrans" cxnId="{0B5DAE5F-BCDC-4BF7-A6E7-CF856886A64D}">
      <dgm:prSet/>
      <dgm:spPr/>
      <dgm:t>
        <a:bodyPr rtlCol="0"/>
        <a:lstStyle/>
        <a:p>
          <a:pPr rtl="0"/>
          <a:endParaRPr lang="es-ES" noProof="0" dirty="0"/>
        </a:p>
      </dgm:t>
    </dgm:pt>
    <dgm:pt modelId="{CA077D98-8478-47EA-B6A9-99ACE60C64D4}" type="sibTrans" cxnId="{0B5DAE5F-BCDC-4BF7-A6E7-CF856886A64D}">
      <dgm:prSet/>
      <dgm:spPr/>
      <dgm:t>
        <a:bodyPr rtlCol="0"/>
        <a:lstStyle/>
        <a:p>
          <a:pPr rtl="0"/>
          <a:endParaRPr lang="es-ES" noProof="0" dirty="0"/>
        </a:p>
      </dgm:t>
    </dgm:pt>
    <dgm:pt modelId="{0BEF68B8-1228-47BB-83B5-7B9CD1E3F84E}">
      <dgm:prSet phldrT="[Text]"/>
      <dgm:spPr/>
      <dgm:t>
        <a:bodyPr rtlCol="0"/>
        <a:lstStyle/>
        <a:p>
          <a:pPr rtl="0">
            <a:lnSpc>
              <a:spcPct val="100000"/>
            </a:lnSpc>
          </a:pPr>
          <a:r>
            <a:rPr lang="es-ES" noProof="0" dirty="0"/>
            <a:t>Proxy virtual</a:t>
          </a:r>
        </a:p>
      </dgm:t>
    </dgm:pt>
    <dgm:pt modelId="{ED3A4BC2-B75A-4952-A38B-A42B5995DF05}" type="parTrans" cxnId="{EDEF4F82-1237-4639-A0F7-385C1897CE66}">
      <dgm:prSet/>
      <dgm:spPr/>
      <dgm:t>
        <a:bodyPr rtlCol="0"/>
        <a:lstStyle/>
        <a:p>
          <a:pPr rtl="0"/>
          <a:endParaRPr lang="es-ES" noProof="0" dirty="0"/>
        </a:p>
      </dgm:t>
    </dgm:pt>
    <dgm:pt modelId="{FD949706-EDCC-4ADC-8EDF-8EDA49C92325}" type="sibTrans" cxnId="{EDEF4F82-1237-4639-A0F7-385C1897CE66}">
      <dgm:prSet/>
      <dgm:spPr/>
      <dgm:t>
        <a:bodyPr rtlCol="0"/>
        <a:lstStyle/>
        <a:p>
          <a:pPr rtl="0"/>
          <a:endParaRPr lang="es-ES" noProof="0" dirty="0"/>
        </a:p>
      </dgm:t>
    </dgm:pt>
    <dgm:pt modelId="{5605D28D-2CE6-4513-8566-952984E21E14}">
      <dgm:prSet phldrT="[Text]"/>
      <dgm:spPr/>
      <dgm:t>
        <a:bodyPr rtlCol="0"/>
        <a:lstStyle/>
        <a:p>
          <a:pPr rtl="0">
            <a:lnSpc>
              <a:spcPct val="100000"/>
            </a:lnSpc>
          </a:pPr>
          <a:r>
            <a:rPr lang="es-ES" noProof="0" dirty="0"/>
            <a:t>Proxy de protección</a:t>
          </a:r>
        </a:p>
      </dgm:t>
    </dgm:pt>
    <dgm:pt modelId="{EB15AB98-362B-4E70-A3DA-995FC3E8BA79}" type="parTrans" cxnId="{FAF3F884-F0CF-440F-8CB1-B7648AB1B138}">
      <dgm:prSet/>
      <dgm:spPr/>
      <dgm:t>
        <a:bodyPr rtlCol="0"/>
        <a:lstStyle/>
        <a:p>
          <a:pPr rtl="0"/>
          <a:endParaRPr lang="es-ES" noProof="0" dirty="0"/>
        </a:p>
      </dgm:t>
    </dgm:pt>
    <dgm:pt modelId="{823D1971-2C4D-4EC5-A874-2F463DE37109}" type="sibTrans" cxnId="{FAF3F884-F0CF-440F-8CB1-B7648AB1B138}">
      <dgm:prSet/>
      <dgm:spPr/>
      <dgm:t>
        <a:bodyPr rtlCol="0"/>
        <a:lstStyle/>
        <a:p>
          <a:pPr rtl="0"/>
          <a:endParaRPr lang="es-ES" noProof="0" dirty="0"/>
        </a:p>
      </dgm:t>
    </dgm:pt>
    <dgm:pt modelId="{7231AE8F-1289-4802-9451-6A9B084F43A3}">
      <dgm:prSet phldrT="[Text]"/>
      <dgm:spPr/>
      <dgm:t>
        <a:bodyPr rtlCol="0"/>
        <a:lstStyle/>
        <a:p>
          <a:pPr rtl="0">
            <a:lnSpc>
              <a:spcPct val="100000"/>
            </a:lnSpc>
          </a:pPr>
          <a:r>
            <a:rPr lang="es-ES" noProof="0" dirty="0"/>
            <a:t>Referencia inteligente</a:t>
          </a:r>
        </a:p>
      </dgm:t>
    </dgm:pt>
    <dgm:pt modelId="{90D9FBC1-CC32-47C6-80CB-34406BC38FE1}" type="parTrans" cxnId="{4410A4CD-887D-46A1-88EC-1FEDBF44B109}">
      <dgm:prSet/>
      <dgm:spPr/>
      <dgm:t>
        <a:bodyPr/>
        <a:lstStyle/>
        <a:p>
          <a:endParaRPr lang="es-MX"/>
        </a:p>
      </dgm:t>
    </dgm:pt>
    <dgm:pt modelId="{92558051-4BA6-4246-A841-B0928CF0B537}" type="sibTrans" cxnId="{4410A4CD-887D-46A1-88EC-1FEDBF44B109}">
      <dgm:prSet/>
      <dgm:spPr/>
      <dgm:t>
        <a:bodyPr/>
        <a:lstStyle/>
        <a:p>
          <a:endParaRPr lang="es-MX"/>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EF846FD4-0622-480E-AFD4-273D84E5FD33}" type="pres">
      <dgm:prSet presAssocID="{7231AE8F-1289-4802-9451-6A9B084F43A3}" presName="text_4" presStyleLbl="node1" presStyleIdx="3" presStyleCnt="4">
        <dgm:presLayoutVars>
          <dgm:bulletEnabled val="1"/>
        </dgm:presLayoutVars>
      </dgm:prSet>
      <dgm:spPr/>
    </dgm:pt>
    <dgm:pt modelId="{6E153B3F-D5D5-498C-8A0F-2DC064C5B9F9}" type="pres">
      <dgm:prSet presAssocID="{7231AE8F-1289-4802-9451-6A9B084F43A3}" presName="accent_4" presStyleCnt="0"/>
      <dgm:spPr/>
    </dgm:pt>
    <dgm:pt modelId="{DD474552-5F01-451A-B299-5DE74C146CBC}" type="pres">
      <dgm:prSet presAssocID="{7231AE8F-1289-4802-9451-6A9B084F43A3}"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A85C2535-D28F-4BDC-B328-C2481386D80D}" type="presOf" srcId="{7231AE8F-1289-4802-9451-6A9B084F43A3}" destId="{EF846FD4-0622-480E-AFD4-273D84E5FD33}"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410A4CD-887D-46A1-88EC-1FEDBF44B109}" srcId="{7E5AA53B-3EEE-4DE4-BB81-9044890C2946}" destId="{7231AE8F-1289-4802-9451-6A9B084F43A3}" srcOrd="3" destOrd="0" parTransId="{90D9FBC1-CC32-47C6-80CB-34406BC38FE1}" sibTransId="{92558051-4BA6-4246-A841-B0928CF0B537}"/>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2B386B39-D340-4945-9D59-4E417EB043D9}" type="presParOf" srcId="{90561C55-3C6E-4D53-85E1-2C50BCDDA392}" destId="{EF846FD4-0622-480E-AFD4-273D84E5FD33}" srcOrd="7" destOrd="0" presId="urn:microsoft.com/office/officeart/2008/layout/VerticalCurvedList"/>
    <dgm:cxn modelId="{2A95FDFE-3AEA-4854-842E-7012806B2CE9}" type="presParOf" srcId="{90561C55-3C6E-4D53-85E1-2C50BCDDA392}" destId="{6E153B3F-D5D5-498C-8A0F-2DC064C5B9F9}" srcOrd="8" destOrd="0" presId="urn:microsoft.com/office/officeart/2008/layout/VerticalCurvedList"/>
    <dgm:cxn modelId="{EAD941FE-4FBC-4B73-B75B-7A808CF7F6D4}" type="presParOf" srcId="{6E153B3F-D5D5-498C-8A0F-2DC064C5B9F9}" destId="{DD474552-5F01-451A-B299-5DE74C146CB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240583" y="-650628"/>
          <a:ext cx="5052583" cy="5052583"/>
        </a:xfrm>
        <a:prstGeom prst="blockArc">
          <a:avLst>
            <a:gd name="adj1" fmla="val 18900000"/>
            <a:gd name="adj2" fmla="val 2700000"/>
            <a:gd name="adj3" fmla="val 428"/>
          </a:avLst>
        </a:prstGeom>
        <a:noFill/>
        <a:ln w="22225" cap="rnd" cmpd="sng" algn="ctr">
          <a:solidFill>
            <a:schemeClr val="accent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8319267-C71E-43C9-94E1-827D0616C7A7}">
      <dsp:nvSpPr>
        <dsp:cNvPr id="0" name=""/>
        <dsp:cNvSpPr/>
      </dsp:nvSpPr>
      <dsp:spPr>
        <a:xfrm>
          <a:off x="425420" y="288402"/>
          <a:ext cx="6378579" cy="577104"/>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8076" tIns="73660" rIns="73660" bIns="73660" numCol="1" spcCol="1270" rtlCol="0" anchor="ctr" anchorCtr="0">
          <a:noAutofit/>
        </a:bodyPr>
        <a:lstStyle/>
        <a:p>
          <a:pPr marL="0" lvl="0" indent="0" algn="l" defTabSz="1289050" rtl="0">
            <a:lnSpc>
              <a:spcPct val="100000"/>
            </a:lnSpc>
            <a:spcBef>
              <a:spcPct val="0"/>
            </a:spcBef>
            <a:spcAft>
              <a:spcPct val="35000"/>
            </a:spcAft>
            <a:buNone/>
          </a:pPr>
          <a:r>
            <a:rPr lang="es-ES" sz="2900" kern="1200" noProof="0" dirty="0"/>
            <a:t>Proxy remoto	</a:t>
          </a:r>
        </a:p>
      </dsp:txBody>
      <dsp:txXfrm>
        <a:off x="425420" y="288402"/>
        <a:ext cx="6378579" cy="577104"/>
      </dsp:txXfrm>
    </dsp:sp>
    <dsp:sp modelId="{07CB3071-D555-47DA-A36A-69EB91531FD8}">
      <dsp:nvSpPr>
        <dsp:cNvPr id="0" name=""/>
        <dsp:cNvSpPr/>
      </dsp:nvSpPr>
      <dsp:spPr>
        <a:xfrm>
          <a:off x="64729" y="216264"/>
          <a:ext cx="721380" cy="72138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6287" y="1154208"/>
          <a:ext cx="6047712" cy="577104"/>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8076" tIns="73660" rIns="73660" bIns="73660" numCol="1" spcCol="1270" rtlCol="0" anchor="ctr" anchorCtr="0">
          <a:noAutofit/>
        </a:bodyPr>
        <a:lstStyle/>
        <a:p>
          <a:pPr marL="0" lvl="0" indent="0" algn="l" defTabSz="1289050" rtl="0">
            <a:lnSpc>
              <a:spcPct val="100000"/>
            </a:lnSpc>
            <a:spcBef>
              <a:spcPct val="0"/>
            </a:spcBef>
            <a:spcAft>
              <a:spcPct val="35000"/>
            </a:spcAft>
            <a:buNone/>
          </a:pPr>
          <a:r>
            <a:rPr lang="es-ES" sz="2900" kern="1200" noProof="0" dirty="0"/>
            <a:t>Proxy virtual</a:t>
          </a:r>
        </a:p>
      </dsp:txBody>
      <dsp:txXfrm>
        <a:off x="756287" y="1154208"/>
        <a:ext cx="6047712" cy="577104"/>
      </dsp:txXfrm>
    </dsp:sp>
    <dsp:sp modelId="{3F8116AC-FAC3-4E95-9865-93CCFEB191B9}">
      <dsp:nvSpPr>
        <dsp:cNvPr id="0" name=""/>
        <dsp:cNvSpPr/>
      </dsp:nvSpPr>
      <dsp:spPr>
        <a:xfrm>
          <a:off x="395596" y="1082070"/>
          <a:ext cx="721380" cy="72138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56287" y="2020014"/>
          <a:ext cx="6047712" cy="577104"/>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8076" tIns="73660" rIns="73660" bIns="73660" numCol="1" spcCol="1270" rtlCol="0" anchor="ctr" anchorCtr="0">
          <a:noAutofit/>
        </a:bodyPr>
        <a:lstStyle/>
        <a:p>
          <a:pPr marL="0" lvl="0" indent="0" algn="l" defTabSz="1289050" rtl="0">
            <a:lnSpc>
              <a:spcPct val="100000"/>
            </a:lnSpc>
            <a:spcBef>
              <a:spcPct val="0"/>
            </a:spcBef>
            <a:spcAft>
              <a:spcPct val="35000"/>
            </a:spcAft>
            <a:buNone/>
          </a:pPr>
          <a:r>
            <a:rPr lang="es-ES" sz="2900" kern="1200" noProof="0" dirty="0"/>
            <a:t>Proxy de protección</a:t>
          </a:r>
        </a:p>
      </dsp:txBody>
      <dsp:txXfrm>
        <a:off x="756287" y="2020014"/>
        <a:ext cx="6047712" cy="577104"/>
      </dsp:txXfrm>
    </dsp:sp>
    <dsp:sp modelId="{A965097E-32F1-4AB8-8C4E-2814A7596B2F}">
      <dsp:nvSpPr>
        <dsp:cNvPr id="0" name=""/>
        <dsp:cNvSpPr/>
      </dsp:nvSpPr>
      <dsp:spPr>
        <a:xfrm>
          <a:off x="395596" y="1947876"/>
          <a:ext cx="721380" cy="72138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F846FD4-0622-480E-AFD4-273D84E5FD33}">
      <dsp:nvSpPr>
        <dsp:cNvPr id="0" name=""/>
        <dsp:cNvSpPr/>
      </dsp:nvSpPr>
      <dsp:spPr>
        <a:xfrm>
          <a:off x="425420" y="2885820"/>
          <a:ext cx="6378579" cy="577104"/>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8076" tIns="73660" rIns="73660" bIns="73660" numCol="1" spcCol="1270" rtlCol="0" anchor="ctr" anchorCtr="0">
          <a:noAutofit/>
        </a:bodyPr>
        <a:lstStyle/>
        <a:p>
          <a:pPr marL="0" lvl="0" indent="0" algn="l" defTabSz="1289050" rtl="0">
            <a:lnSpc>
              <a:spcPct val="100000"/>
            </a:lnSpc>
            <a:spcBef>
              <a:spcPct val="0"/>
            </a:spcBef>
            <a:spcAft>
              <a:spcPct val="35000"/>
            </a:spcAft>
            <a:buNone/>
          </a:pPr>
          <a:r>
            <a:rPr lang="es-ES" sz="2900" kern="1200" noProof="0" dirty="0"/>
            <a:t>Referencia inteligente</a:t>
          </a:r>
        </a:p>
      </dsp:txBody>
      <dsp:txXfrm>
        <a:off x="425420" y="2885820"/>
        <a:ext cx="6378579" cy="577104"/>
      </dsp:txXfrm>
    </dsp:sp>
    <dsp:sp modelId="{DD474552-5F01-451A-B299-5DE74C146CBC}">
      <dsp:nvSpPr>
        <dsp:cNvPr id="0" name=""/>
        <dsp:cNvSpPr/>
      </dsp:nvSpPr>
      <dsp:spPr>
        <a:xfrm>
          <a:off x="64729" y="2813682"/>
          <a:ext cx="721380" cy="721380"/>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04/06/2021</a:t>
            </a:fld>
            <a:endParaRPr lang="es-ES"/>
          </a:p>
        </p:txBody>
      </p:sp>
      <p:sp>
        <p:nvSpPr>
          <p:cNvPr id="4" name="Marcador de pie de página 3">
            <a:extLst>
              <a:ext uri="{FF2B5EF4-FFF2-40B4-BE49-F238E27FC236}">
                <a16:creationId xmlns:a16="http://schemas.microsoft.com/office/drawing/2014/main"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04/06/2021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2</a:t>
            </a:fld>
            <a:endParaRPr lang="es-ES"/>
          </a:p>
        </p:txBody>
      </p:sp>
    </p:spTree>
    <p:extLst>
      <p:ext uri="{BB962C8B-B14F-4D97-AF65-F5344CB8AC3E}">
        <p14:creationId xmlns:p14="http://schemas.microsoft.com/office/powerpoint/2010/main" val="27871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4</a:t>
            </a:fld>
            <a:endParaRPr lang="es-ES"/>
          </a:p>
        </p:txBody>
      </p:sp>
    </p:spTree>
    <p:extLst>
      <p:ext uri="{BB962C8B-B14F-4D97-AF65-F5344CB8AC3E}">
        <p14:creationId xmlns:p14="http://schemas.microsoft.com/office/powerpoint/2010/main" val="392669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6</a:t>
            </a:fld>
            <a:endParaRPr lang="es-ES"/>
          </a:p>
        </p:txBody>
      </p:sp>
    </p:spTree>
    <p:extLst>
      <p:ext uri="{BB962C8B-B14F-4D97-AF65-F5344CB8AC3E}">
        <p14:creationId xmlns:p14="http://schemas.microsoft.com/office/powerpoint/2010/main" val="270894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7</a:t>
            </a:fld>
            <a:endParaRPr lang="es-ES"/>
          </a:p>
        </p:txBody>
      </p:sp>
    </p:spTree>
    <p:extLst>
      <p:ext uri="{BB962C8B-B14F-4D97-AF65-F5344CB8AC3E}">
        <p14:creationId xmlns:p14="http://schemas.microsoft.com/office/powerpoint/2010/main" val="1473717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10</a:t>
            </a:fld>
            <a:endParaRPr lang="es-ES"/>
          </a:p>
        </p:txBody>
      </p:sp>
    </p:spTree>
    <p:extLst>
      <p:ext uri="{BB962C8B-B14F-4D97-AF65-F5344CB8AC3E}">
        <p14:creationId xmlns:p14="http://schemas.microsoft.com/office/powerpoint/2010/main" val="259683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13</a:t>
            </a:fld>
            <a:endParaRPr lang="es-ES"/>
          </a:p>
        </p:txBody>
      </p:sp>
    </p:spTree>
    <p:extLst>
      <p:ext uri="{BB962C8B-B14F-4D97-AF65-F5344CB8AC3E}">
        <p14:creationId xmlns:p14="http://schemas.microsoft.com/office/powerpoint/2010/main" val="33594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7F3AD093-6935-4E25-8E83-BEC3D2E3622E}" type="datetime1">
              <a:rPr lang="es-ES" noProof="0" smtClean="0"/>
              <a:t>04/06/2021</a:t>
            </a:fld>
            <a:endParaRPr lang="es-ES" noProof="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90FE6873-B7CD-47F1-B4BA-70026F4A4FD4}" type="datetime1">
              <a:rPr lang="es-ES" noProof="0" smtClean="0"/>
              <a:t>04/06/2021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6AA1814-B970-47C5-B4E1-BCA0D77E15F3}" type="datetime1">
              <a:rPr lang="es-ES" noProof="0" smtClean="0"/>
              <a:t>04/06/2021</a:t>
            </a:fld>
            <a:endParaRPr lang="es-ES" noProof="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81192" y="2180496"/>
            <a:ext cx="11029615" cy="3678303"/>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3ECF8AC2-1C52-4F78-88EE-331D670B19A5}" type="datetime1">
              <a:rPr lang="es-ES" noProof="0" smtClean="0"/>
              <a:t>04/06/2021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FE6CF4E9-F423-4970-91B6-143DF72FA056}" type="datetime1">
              <a:rPr lang="es-ES" noProof="0" smtClean="0"/>
              <a:t>04/06/2021</a:t>
            </a:fld>
            <a:endParaRPr lang="es-ES" noProof="0"/>
          </a:p>
        </p:txBody>
      </p:sp>
      <p:sp>
        <p:nvSpPr>
          <p:cNvPr id="5" name="Marcador de posición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3955445-6089-478A-9DA1-4738AC4A8C11}" type="datetime1">
              <a:rPr lang="es-ES" noProof="0" smtClean="0"/>
              <a:t>04/06/2021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32D574B-5FDE-4FDF-8F45-99828D8C688F}" type="datetime1">
              <a:rPr lang="es-ES" noProof="0" smtClean="0"/>
              <a:t>04/06/2021</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posición de fecha 2"/>
          <p:cNvSpPr>
            <a:spLocks noGrp="1"/>
          </p:cNvSpPr>
          <p:nvPr>
            <p:ph type="dt" sz="half" idx="10"/>
          </p:nvPr>
        </p:nvSpPr>
        <p:spPr/>
        <p:txBody>
          <a:bodyPr rtlCol="0"/>
          <a:lstStyle/>
          <a:p>
            <a:pPr rtl="0"/>
            <a:fld id="{5C9631C6-D8ED-4343-819F-B7AEF7D4E056}" type="datetime1">
              <a:rPr lang="es-ES" noProof="0" smtClean="0"/>
              <a:t>04/06/2021</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146FA238-7AE4-47C1-BF2A-706B9C8FFAA8}" type="datetime1">
              <a:rPr lang="es-ES" noProof="0" smtClean="0"/>
              <a:t>04/06/2021</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Editar Estilos de texto del patrón</a:t>
            </a:r>
          </a:p>
        </p:txBody>
      </p:sp>
      <p:sp>
        <p:nvSpPr>
          <p:cNvPr id="5" name="Marcador de posición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1E6D5EDF-0088-49D6-AAFA-F513F5E3B893}" type="datetime1">
              <a:rPr lang="es-ES" noProof="0" smtClean="0"/>
              <a:t>04/06/2021</a:t>
            </a:fld>
            <a:endParaRPr lang="es-ES" noProof="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9E2E0ACB-2DC9-41EC-A846-D82D047DE411}" type="datetime1">
              <a:rPr lang="es-ES" noProof="0" smtClean="0"/>
              <a:t>04/06/2021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8DB00A2C-96CA-430C-81E9-81B790CC7C63}" type="datetime1">
              <a:rPr lang="es-ES" noProof="0" smtClean="0"/>
              <a:t>04/06/2021</a:t>
            </a:fld>
            <a:endParaRPr lang="es-ES" noProof="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posición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hyperlink" Target="https://reactiveprogramming.io/blog/es/patrones-de-diseno/proxy" TargetMode="External"/><Relationship Id="rId3" Type="http://schemas.openxmlformats.org/officeDocument/2006/relationships/image" Target="../media/image15.jpeg"/><Relationship Id="rId7" Type="http://schemas.openxmlformats.org/officeDocument/2006/relationships/hyperlink" Target="https://informaticapc.com/patrones-de-diseno/proxy.ph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migranitodejava.blogspot.com/2011/06/proxy.html" TargetMode="External"/><Relationship Id="rId5" Type="http://schemas.openxmlformats.org/officeDocument/2006/relationships/hyperlink" Target="https://es.slideshare.net/gek94/patrones-proxy" TargetMode="External"/><Relationship Id="rId10" Type="http://schemas.openxmlformats.org/officeDocument/2006/relationships/hyperlink" Target="https://sacavix.com/2020/12/07/patron-proxy-explicacion-ejemplo-y-casos-de-uso/" TargetMode="External"/><Relationship Id="rId4" Type="http://schemas.openxmlformats.org/officeDocument/2006/relationships/hyperlink" Target="https://www.ecured.cu/Proxy_(Patr%C3%B3n_de_dise%C3%B1o)" TargetMode="External"/><Relationship Id="rId9" Type="http://schemas.openxmlformats.org/officeDocument/2006/relationships/hyperlink" Target="http://arantxa.ii.uam.es/~eguerra/docencia/0809/12%20Proxy.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420978" y="4424509"/>
            <a:ext cx="5895932" cy="1962496"/>
          </a:xfrm>
        </p:spPr>
        <p:txBody>
          <a:bodyPr rtlCol="0">
            <a:normAutofit/>
          </a:bodyPr>
          <a:lstStyle/>
          <a:p>
            <a:pPr rtl="0"/>
            <a:r>
              <a:rPr lang="es-MX" dirty="0">
                <a:solidFill>
                  <a:schemeClr val="bg1"/>
                </a:solidFill>
                <a:latin typeface="Arial" panose="020B0604020202020204" pitchFamily="34" charset="0"/>
              </a:rPr>
              <a:t>Equipo 3</a:t>
            </a:r>
            <a:endParaRPr lang="es-MX" dirty="0">
              <a:solidFill>
                <a:schemeClr val="bg1"/>
              </a:solidFill>
              <a:effectLst/>
              <a:latin typeface="Arial" panose="020B0604020202020204" pitchFamily="34" charset="0"/>
            </a:endParaRPr>
          </a:p>
          <a:p>
            <a:pPr marL="285750" indent="-285750" rtl="0">
              <a:buFont typeface="Wingdings" panose="05000000000000000000" pitchFamily="2" charset="2"/>
              <a:buChar char="v"/>
            </a:pPr>
            <a:r>
              <a:rPr lang="es-MX" dirty="0">
                <a:solidFill>
                  <a:schemeClr val="bg1"/>
                </a:solidFill>
                <a:effectLst/>
                <a:latin typeface="Arial" panose="020B0604020202020204" pitchFamily="34" charset="0"/>
              </a:rPr>
              <a:t>García Mejía Luis Alberto</a:t>
            </a:r>
          </a:p>
          <a:p>
            <a:pPr marL="285750" indent="-285750" rtl="0">
              <a:buFont typeface="Wingdings" panose="05000000000000000000" pitchFamily="2" charset="2"/>
              <a:buChar char="v"/>
            </a:pPr>
            <a:r>
              <a:rPr lang="es-MX" dirty="0">
                <a:solidFill>
                  <a:schemeClr val="bg1"/>
                </a:solidFill>
                <a:effectLst/>
                <a:latin typeface="Arial" panose="020B0604020202020204" pitchFamily="34" charset="0"/>
              </a:rPr>
              <a:t>Ramirez Benitez Brayan</a:t>
            </a:r>
          </a:p>
          <a:p>
            <a:pPr marL="285750" indent="-285750" rtl="0">
              <a:buFont typeface="Wingdings" panose="05000000000000000000" pitchFamily="2" charset="2"/>
              <a:buChar char="v"/>
            </a:pPr>
            <a:r>
              <a:rPr lang="es-MX" dirty="0">
                <a:solidFill>
                  <a:schemeClr val="bg1"/>
                </a:solidFill>
                <a:effectLst/>
                <a:latin typeface="Arial" panose="020B0604020202020204" pitchFamily="34" charset="0"/>
              </a:rPr>
              <a:t>Ramirez Morales Erick Hazel</a:t>
            </a:r>
          </a:p>
          <a:p>
            <a:pPr marL="285750" indent="-285750" rtl="0">
              <a:buFont typeface="Wingdings" panose="05000000000000000000" pitchFamily="2" charset="2"/>
              <a:buChar char="v"/>
            </a:pPr>
            <a:r>
              <a:rPr lang="es-MX" dirty="0">
                <a:solidFill>
                  <a:schemeClr val="bg1"/>
                </a:solidFill>
                <a:effectLst/>
                <a:latin typeface="Arial" panose="020B0604020202020204" pitchFamily="34" charset="0"/>
              </a:rPr>
              <a:t>Ramirez Galindo Karina</a:t>
            </a:r>
            <a:endParaRPr lang="es-ES" dirty="0">
              <a:solidFill>
                <a:schemeClr val="bg1"/>
              </a:solidFill>
            </a:endParaRPr>
          </a:p>
        </p:txBody>
      </p:sp>
      <p:sp>
        <p:nvSpPr>
          <p:cNvPr id="4" name="Rectángulo 3">
            <a:extLst>
              <a:ext uri="{FF2B5EF4-FFF2-40B4-BE49-F238E27FC236}">
                <a16:creationId xmlns:a16="http://schemas.microsoft.com/office/drawing/2014/main" id="{E21E5612-A62E-46E5-8229-547574DBE625}"/>
              </a:ext>
            </a:extLst>
          </p:cNvPr>
          <p:cNvSpPr/>
          <p:nvPr/>
        </p:nvSpPr>
        <p:spPr>
          <a:xfrm>
            <a:off x="3979463" y="2415660"/>
            <a:ext cx="4228051" cy="15661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8000" b="1" dirty="0">
                <a:solidFill>
                  <a:schemeClr val="bg1"/>
                </a:solidFill>
              </a:rPr>
              <a:t>PROXY</a:t>
            </a:r>
            <a:endParaRPr lang="es-MX" sz="8000" dirty="0"/>
          </a:p>
        </p:txBody>
      </p:sp>
      <p:sp>
        <p:nvSpPr>
          <p:cNvPr id="8" name="CuadroTexto 7">
            <a:extLst>
              <a:ext uri="{FF2B5EF4-FFF2-40B4-BE49-F238E27FC236}">
                <a16:creationId xmlns:a16="http://schemas.microsoft.com/office/drawing/2014/main" id="{72A02F45-2CD8-4CEB-B7FE-16E4FE047DEA}"/>
              </a:ext>
            </a:extLst>
          </p:cNvPr>
          <p:cNvSpPr txBox="1"/>
          <p:nvPr/>
        </p:nvSpPr>
        <p:spPr>
          <a:xfrm>
            <a:off x="3729891" y="637242"/>
            <a:ext cx="4727197" cy="101566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MX" sz="2000" dirty="0">
                <a:effectLst/>
                <a:latin typeface="Arial" panose="020B0604020202020204" pitchFamily="34" charset="0"/>
              </a:rPr>
              <a:t>INSTITUTO POLITECNICO NACIONAL</a:t>
            </a:r>
          </a:p>
          <a:p>
            <a:pPr algn="ctr"/>
            <a:r>
              <a:rPr lang="es-MX" sz="2000" dirty="0">
                <a:effectLst/>
                <a:latin typeface="Arial" panose="020B0604020202020204" pitchFamily="34" charset="0"/>
              </a:rPr>
              <a:t>ESCUELA SUPERIOR DE CÓMPUTO</a:t>
            </a:r>
          </a:p>
          <a:p>
            <a:pPr algn="ctr"/>
            <a:r>
              <a:rPr lang="es-MX" sz="2000" dirty="0">
                <a:effectLst/>
                <a:latin typeface="Arial" panose="020B0604020202020204" pitchFamily="34" charset="0"/>
              </a:rPr>
              <a:t>Análisis y Diseño Orientado a Objetos</a:t>
            </a:r>
            <a:endParaRPr lang="es-MX" sz="2000" dirty="0"/>
          </a:p>
        </p:txBody>
      </p:sp>
      <p:pic>
        <p:nvPicPr>
          <p:cNvPr id="10" name="Imagen 9">
            <a:extLst>
              <a:ext uri="{FF2B5EF4-FFF2-40B4-BE49-F238E27FC236}">
                <a16:creationId xmlns:a16="http://schemas.microsoft.com/office/drawing/2014/main" id="{826D8073-B0D2-457D-8671-7E2535D1D167}"/>
              </a:ext>
            </a:extLst>
          </p:cNvPr>
          <p:cNvPicPr>
            <a:picLocks noChangeAspect="1"/>
          </p:cNvPicPr>
          <p:nvPr/>
        </p:nvPicPr>
        <p:blipFill>
          <a:blip r:embed="rId4"/>
          <a:stretch>
            <a:fillRect/>
          </a:stretch>
        </p:blipFill>
        <p:spPr>
          <a:xfrm>
            <a:off x="233309" y="434307"/>
            <a:ext cx="1550435" cy="1661270"/>
          </a:xfrm>
          <a:prstGeom prst="rect">
            <a:avLst/>
          </a:prstGeom>
        </p:spPr>
      </p:pic>
      <p:pic>
        <p:nvPicPr>
          <p:cNvPr id="12" name="Imagen 11">
            <a:extLst>
              <a:ext uri="{FF2B5EF4-FFF2-40B4-BE49-F238E27FC236}">
                <a16:creationId xmlns:a16="http://schemas.microsoft.com/office/drawing/2014/main" id="{EE84294A-3479-47DA-BBD8-45733BAB14FF}"/>
              </a:ext>
            </a:extLst>
          </p:cNvPr>
          <p:cNvPicPr>
            <a:picLocks noChangeAspect="1"/>
          </p:cNvPicPr>
          <p:nvPr/>
        </p:nvPicPr>
        <p:blipFill>
          <a:blip r:embed="rId5"/>
          <a:stretch>
            <a:fillRect/>
          </a:stretch>
        </p:blipFill>
        <p:spPr>
          <a:xfrm>
            <a:off x="10158964" y="637242"/>
            <a:ext cx="1550435" cy="1182207"/>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35CDB10B-A5E9-404B-8B33-AF0B3B8C77B9}"/>
              </a:ext>
            </a:extLst>
          </p:cNvPr>
          <p:cNvSpPr/>
          <p:nvPr/>
        </p:nvSpPr>
        <p:spPr>
          <a:xfrm>
            <a:off x="1241571" y="1855719"/>
            <a:ext cx="4488110" cy="22818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11BEE291-112A-4969-8E19-B261C24188F3}"/>
              </a:ext>
            </a:extLst>
          </p:cNvPr>
          <p:cNvSpPr/>
          <p:nvPr/>
        </p:nvSpPr>
        <p:spPr>
          <a:xfrm>
            <a:off x="1108744" y="1924229"/>
            <a:ext cx="4488110" cy="22818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ctr">
              <a:buFont typeface="Wingdings" panose="05000000000000000000" pitchFamily="2" charset="2"/>
              <a:buChar char="q"/>
            </a:pPr>
            <a:r>
              <a:rPr lang="es-MX" sz="2000" dirty="0">
                <a:solidFill>
                  <a:schemeClr val="tx1"/>
                </a:solidFill>
                <a:effectLst/>
                <a:ea typeface="Calibri" panose="020F0502020204030204" pitchFamily="34" charset="0"/>
                <a:cs typeface="Times New Roman" panose="02020603050405020304" pitchFamily="18" charset="0"/>
              </a:rPr>
              <a:t>Introduce un nivel de induración adicional, que tiene muchos posibles usos. </a:t>
            </a:r>
          </a:p>
          <a:p>
            <a:pPr algn="ctr"/>
            <a:endParaRPr lang="es-MX" dirty="0"/>
          </a:p>
        </p:txBody>
      </p:sp>
      <p:sp>
        <p:nvSpPr>
          <p:cNvPr id="20" name="Rectángulo 19">
            <a:extLst>
              <a:ext uri="{FF2B5EF4-FFF2-40B4-BE49-F238E27FC236}">
                <a16:creationId xmlns:a16="http://schemas.microsoft.com/office/drawing/2014/main" id="{6D8FFCE8-2E37-4B26-8185-49E727D01523}"/>
              </a:ext>
            </a:extLst>
          </p:cNvPr>
          <p:cNvSpPr/>
          <p:nvPr/>
        </p:nvSpPr>
        <p:spPr>
          <a:xfrm>
            <a:off x="6716785" y="1855719"/>
            <a:ext cx="4488110" cy="22818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72C33505-554A-46DA-A7FE-4CCF22A37EB7}"/>
              </a:ext>
            </a:extLst>
          </p:cNvPr>
          <p:cNvSpPr/>
          <p:nvPr/>
        </p:nvSpPr>
        <p:spPr>
          <a:xfrm>
            <a:off x="1241571" y="4329771"/>
            <a:ext cx="4488110" cy="22818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02EB1D62-A61B-461F-9654-09CFD14143AC}"/>
              </a:ext>
            </a:extLst>
          </p:cNvPr>
          <p:cNvSpPr/>
          <p:nvPr/>
        </p:nvSpPr>
        <p:spPr>
          <a:xfrm>
            <a:off x="6716785" y="4329770"/>
            <a:ext cx="4488110" cy="22818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6A4B601D-141C-4448-897E-BC904400F024}"/>
              </a:ext>
            </a:extLst>
          </p:cNvPr>
          <p:cNvSpPr/>
          <p:nvPr/>
        </p:nvSpPr>
        <p:spPr>
          <a:xfrm>
            <a:off x="6595146" y="1924229"/>
            <a:ext cx="4488110" cy="22818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ctr">
              <a:buFont typeface="Wingdings" panose="05000000000000000000" pitchFamily="2" charset="2"/>
              <a:buChar char="q"/>
            </a:pPr>
            <a:r>
              <a:rPr lang="es-MX" sz="2000" dirty="0">
                <a:solidFill>
                  <a:schemeClr val="tx1"/>
                </a:solidFill>
                <a:effectLst/>
                <a:ea typeface="Calibri" panose="020F0502020204030204" pitchFamily="34" charset="0"/>
                <a:cs typeface="Times New Roman" panose="02020603050405020304" pitchFamily="18" charset="0"/>
              </a:rPr>
              <a:t>Un proxy remoto puede ocultar el hecho de que un objeto reside en otro espacio de direcciones. </a:t>
            </a:r>
          </a:p>
          <a:p>
            <a:pPr algn="ctr"/>
            <a:endParaRPr lang="es-MX" dirty="0"/>
          </a:p>
        </p:txBody>
      </p:sp>
      <p:sp>
        <p:nvSpPr>
          <p:cNvPr id="24" name="Rectángulo 23">
            <a:extLst>
              <a:ext uri="{FF2B5EF4-FFF2-40B4-BE49-F238E27FC236}">
                <a16:creationId xmlns:a16="http://schemas.microsoft.com/office/drawing/2014/main" id="{261E692F-23E0-4A6D-BE6B-4C96059B548C}"/>
              </a:ext>
            </a:extLst>
          </p:cNvPr>
          <p:cNvSpPr/>
          <p:nvPr/>
        </p:nvSpPr>
        <p:spPr>
          <a:xfrm>
            <a:off x="1108744" y="4508735"/>
            <a:ext cx="4488110" cy="22818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ctr">
              <a:buFont typeface="Wingdings" panose="05000000000000000000" pitchFamily="2" charset="2"/>
              <a:buChar char="q"/>
            </a:pPr>
            <a:r>
              <a:rPr lang="es-MX" sz="2000" dirty="0">
                <a:solidFill>
                  <a:schemeClr val="tx1"/>
                </a:solidFill>
                <a:effectLst/>
                <a:ea typeface="Calibri" panose="020F0502020204030204" pitchFamily="34" charset="0"/>
                <a:cs typeface="Times New Roman" panose="02020603050405020304" pitchFamily="18" charset="0"/>
              </a:rPr>
              <a:t>Un proxy virtual se puede optimizar, como crear objetos de baja demanda. </a:t>
            </a:r>
          </a:p>
          <a:p>
            <a:pPr algn="ctr"/>
            <a:endParaRPr lang="es-MX" dirty="0"/>
          </a:p>
        </p:txBody>
      </p:sp>
      <p:sp>
        <p:nvSpPr>
          <p:cNvPr id="25" name="Rectángulo 24">
            <a:extLst>
              <a:ext uri="{FF2B5EF4-FFF2-40B4-BE49-F238E27FC236}">
                <a16:creationId xmlns:a16="http://schemas.microsoft.com/office/drawing/2014/main" id="{04E32728-C9EC-47EA-BA80-05ACCD5B97E3}"/>
              </a:ext>
            </a:extLst>
          </p:cNvPr>
          <p:cNvSpPr/>
          <p:nvPr/>
        </p:nvSpPr>
        <p:spPr>
          <a:xfrm>
            <a:off x="6623109" y="4497551"/>
            <a:ext cx="4488110" cy="22818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ctr">
              <a:buFont typeface="Wingdings" panose="05000000000000000000" pitchFamily="2" charset="2"/>
              <a:buChar char="q"/>
            </a:pPr>
            <a:r>
              <a:rPr lang="es-MX" sz="2000" dirty="0">
                <a:solidFill>
                  <a:schemeClr val="tx1"/>
                </a:solidFill>
                <a:effectLst/>
                <a:ea typeface="Calibri" panose="020F0502020204030204" pitchFamily="34" charset="0"/>
                <a:cs typeface="Times New Roman" panose="02020603050405020304" pitchFamily="18" charset="0"/>
              </a:rPr>
              <a:t>Tanto el proxy de protección, como las referencias inteligentes permiten realizar tareas de un mantenimiento adicionales cuando se accede a un objeto.</a:t>
            </a:r>
          </a:p>
          <a:p>
            <a:pPr algn="ctr"/>
            <a:endParaRPr lang="es-MX" dirty="0"/>
          </a:p>
        </p:txBody>
      </p:sp>
      <p:sp>
        <p:nvSpPr>
          <p:cNvPr id="26" name="Título 1">
            <a:extLst>
              <a:ext uri="{FF2B5EF4-FFF2-40B4-BE49-F238E27FC236}">
                <a16:creationId xmlns:a16="http://schemas.microsoft.com/office/drawing/2014/main" id="{54B8D7B3-CA62-4E60-AFEC-8238582E7C86}"/>
              </a:ext>
            </a:extLst>
          </p:cNvPr>
          <p:cNvSpPr>
            <a:spLocks noGrp="1"/>
          </p:cNvSpPr>
          <p:nvPr>
            <p:ph type="title"/>
          </p:nvPr>
        </p:nvSpPr>
        <p:spPr>
          <a:xfrm>
            <a:off x="4271014" y="771792"/>
            <a:ext cx="3649971" cy="781226"/>
          </a:xfrm>
        </p:spPr>
        <p:txBody>
          <a:bodyPr>
            <a:normAutofit/>
          </a:bodyPr>
          <a:lstStyle/>
          <a:p>
            <a:r>
              <a:rPr lang="es-MX" sz="4400" dirty="0"/>
              <a:t>Desventajas</a:t>
            </a:r>
            <a:endParaRPr lang="es-MX" dirty="0"/>
          </a:p>
        </p:txBody>
      </p:sp>
    </p:spTree>
    <p:extLst>
      <p:ext uri="{BB962C8B-B14F-4D97-AF65-F5344CB8AC3E}">
        <p14:creationId xmlns:p14="http://schemas.microsoft.com/office/powerpoint/2010/main" val="221252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A59A9-B6C5-48CA-B38B-33411EC275F0}"/>
              </a:ext>
            </a:extLst>
          </p:cNvPr>
          <p:cNvSpPr>
            <a:spLocks noGrp="1"/>
          </p:cNvSpPr>
          <p:nvPr>
            <p:ph type="title"/>
          </p:nvPr>
        </p:nvSpPr>
        <p:spPr/>
        <p:txBody>
          <a:bodyPr/>
          <a:lstStyle/>
          <a:p>
            <a:r>
              <a:rPr lang="es-MX" sz="4400" dirty="0"/>
              <a:t>CUANDO USARLO</a:t>
            </a:r>
            <a:endParaRPr lang="es-MX" dirty="0"/>
          </a:p>
        </p:txBody>
      </p:sp>
      <p:sp>
        <p:nvSpPr>
          <p:cNvPr id="4" name="Marcador de contenido 3">
            <a:extLst>
              <a:ext uri="{FF2B5EF4-FFF2-40B4-BE49-F238E27FC236}">
                <a16:creationId xmlns:a16="http://schemas.microsoft.com/office/drawing/2014/main" id="{2BE7DBF6-E7E3-4B1F-A853-DFFA35FC2AB7}"/>
              </a:ext>
            </a:extLst>
          </p:cNvPr>
          <p:cNvSpPr>
            <a:spLocks noGrp="1"/>
          </p:cNvSpPr>
          <p:nvPr>
            <p:ph sz="half" idx="2"/>
          </p:nvPr>
        </p:nvSpPr>
        <p:spPr>
          <a:xfrm>
            <a:off x="6188417" y="2099388"/>
            <a:ext cx="5624138" cy="428275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just">
              <a:lnSpc>
                <a:spcPct val="107000"/>
              </a:lnSpc>
              <a:spcAft>
                <a:spcPts val="800"/>
              </a:spcAft>
              <a:buNone/>
            </a:pPr>
            <a:r>
              <a:rPr lang="es-MX" sz="1900" dirty="0">
                <a:effectLst/>
                <a:ea typeface="Times New Roman" panose="02020603050405020304" pitchFamily="18" charset="0"/>
                <a:cs typeface="Times New Roman" panose="02020603050405020304" pitchFamily="18" charset="0"/>
              </a:rPr>
              <a:t>En cualquier situación en que sea necesaria una referencia a un objeto más versátil y/o sofisticada que un simple puntero. Por ejemplo: </a:t>
            </a:r>
            <a:endParaRPr lang="es-MX" sz="1900" dirty="0">
              <a:effectLst/>
              <a:ea typeface="Calibri" panose="020F0502020204030204" pitchFamily="34" charset="0"/>
              <a:cs typeface="Times New Roman" panose="02020603050405020304" pitchFamily="18" charset="0"/>
            </a:endParaRPr>
          </a:p>
          <a:p>
            <a:pPr lvl="0" algn="just">
              <a:lnSpc>
                <a:spcPct val="107000"/>
              </a:lnSpc>
              <a:spcAft>
                <a:spcPts val="800"/>
              </a:spcAft>
              <a:buSzPts val="1000"/>
              <a:buFont typeface="Wingdings" panose="05000000000000000000" pitchFamily="2" charset="2"/>
              <a:buChar char="v"/>
              <a:tabLst>
                <a:tab pos="457200" algn="l"/>
              </a:tabLst>
            </a:pPr>
            <a:r>
              <a:rPr lang="es-MX" sz="1900" dirty="0">
                <a:effectLst/>
                <a:ea typeface="Times New Roman" panose="02020603050405020304" pitchFamily="18" charset="0"/>
                <a:cs typeface="Times New Roman" panose="02020603050405020304" pitchFamily="18" charset="0"/>
              </a:rPr>
              <a:t>Controlar el acceso a otro objeto </a:t>
            </a:r>
            <a:endParaRPr lang="es-MX" sz="1900" dirty="0">
              <a:effectLst/>
              <a:ea typeface="Calibri" panose="020F0502020204030204" pitchFamily="34" charset="0"/>
              <a:cs typeface="Times New Roman" panose="02020603050405020304" pitchFamily="18" charset="0"/>
            </a:endParaRPr>
          </a:p>
          <a:p>
            <a:pPr lvl="0" algn="just">
              <a:lnSpc>
                <a:spcPct val="107000"/>
              </a:lnSpc>
              <a:spcAft>
                <a:spcPts val="800"/>
              </a:spcAft>
              <a:buSzPts val="1000"/>
              <a:buFont typeface="Wingdings" panose="05000000000000000000" pitchFamily="2" charset="2"/>
              <a:buChar char="v"/>
              <a:tabLst>
                <a:tab pos="457200" algn="l"/>
              </a:tabLst>
            </a:pPr>
            <a:r>
              <a:rPr lang="es-MX" sz="1900" dirty="0">
                <a:effectLst/>
                <a:ea typeface="Times New Roman" panose="02020603050405020304" pitchFamily="18" charset="0"/>
                <a:cs typeface="Times New Roman" panose="02020603050405020304" pitchFamily="18" charset="0"/>
              </a:rPr>
              <a:t>Para procesos de inicialización diferida de un objeto (</a:t>
            </a:r>
            <a:r>
              <a:rPr lang="es-MX" sz="1900" dirty="0" err="1">
                <a:effectLst/>
                <a:ea typeface="Times New Roman" panose="02020603050405020304" pitchFamily="18" charset="0"/>
                <a:cs typeface="Times New Roman" panose="02020603050405020304" pitchFamily="18" charset="0"/>
              </a:rPr>
              <a:t>lazy</a:t>
            </a:r>
            <a:r>
              <a:rPr lang="es-MX" sz="1900" dirty="0">
                <a:effectLst/>
                <a:ea typeface="Times New Roman" panose="02020603050405020304" pitchFamily="18" charset="0"/>
                <a:cs typeface="Times New Roman" panose="02020603050405020304" pitchFamily="18" charset="0"/>
              </a:rPr>
              <a:t> </a:t>
            </a:r>
            <a:r>
              <a:rPr lang="es-MX" sz="1900" dirty="0" err="1">
                <a:effectLst/>
                <a:ea typeface="Times New Roman" panose="02020603050405020304" pitchFamily="18" charset="0"/>
                <a:cs typeface="Times New Roman" panose="02020603050405020304" pitchFamily="18" charset="0"/>
              </a:rPr>
              <a:t>initialization</a:t>
            </a:r>
            <a:r>
              <a:rPr lang="es-MX" sz="1900" dirty="0">
                <a:effectLst/>
                <a:ea typeface="Times New Roman" panose="02020603050405020304" pitchFamily="18" charset="0"/>
                <a:cs typeface="Times New Roman" panose="02020603050405020304" pitchFamily="18" charset="0"/>
              </a:rPr>
              <a:t>).</a:t>
            </a:r>
            <a:endParaRPr lang="es-MX" sz="1900" dirty="0">
              <a:effectLst/>
              <a:ea typeface="Calibri" panose="020F0502020204030204" pitchFamily="34" charset="0"/>
              <a:cs typeface="Times New Roman" panose="02020603050405020304" pitchFamily="18" charset="0"/>
            </a:endParaRPr>
          </a:p>
          <a:p>
            <a:pPr lvl="0" algn="just">
              <a:lnSpc>
                <a:spcPct val="107000"/>
              </a:lnSpc>
              <a:spcAft>
                <a:spcPts val="800"/>
              </a:spcAft>
              <a:buSzPts val="1000"/>
              <a:buFont typeface="Wingdings" panose="05000000000000000000" pitchFamily="2" charset="2"/>
              <a:buChar char="v"/>
              <a:tabLst>
                <a:tab pos="457200" algn="l"/>
              </a:tabLst>
            </a:pPr>
            <a:r>
              <a:rPr lang="es-MX" sz="1900" dirty="0">
                <a:effectLst/>
                <a:ea typeface="Times New Roman" panose="02020603050405020304" pitchFamily="18" charset="0"/>
                <a:cs typeface="Times New Roman" panose="02020603050405020304" pitchFamily="18" charset="0"/>
              </a:rPr>
              <a:t>Implementación de funciones de </a:t>
            </a:r>
            <a:r>
              <a:rPr lang="es-MX" sz="1900" dirty="0" err="1">
                <a:effectLst/>
                <a:ea typeface="Times New Roman" panose="02020603050405020304" pitchFamily="18" charset="0"/>
                <a:cs typeface="Times New Roman" panose="02020603050405020304" pitchFamily="18" charset="0"/>
              </a:rPr>
              <a:t>logging</a:t>
            </a:r>
            <a:r>
              <a:rPr lang="es-MX" sz="1900" dirty="0">
                <a:effectLst/>
                <a:ea typeface="Times New Roman" panose="02020603050405020304" pitchFamily="18" charset="0"/>
                <a:cs typeface="Times New Roman" panose="02020603050405020304" pitchFamily="18" charset="0"/>
              </a:rPr>
              <a:t>.</a:t>
            </a:r>
            <a:endParaRPr lang="es-MX" sz="1900" dirty="0">
              <a:effectLst/>
              <a:ea typeface="Calibri" panose="020F0502020204030204" pitchFamily="34" charset="0"/>
              <a:cs typeface="Times New Roman" panose="02020603050405020304" pitchFamily="18" charset="0"/>
            </a:endParaRPr>
          </a:p>
          <a:p>
            <a:pPr lvl="0" algn="just">
              <a:lnSpc>
                <a:spcPct val="107000"/>
              </a:lnSpc>
              <a:spcAft>
                <a:spcPts val="800"/>
              </a:spcAft>
              <a:buSzPts val="1000"/>
              <a:buFont typeface="Wingdings" panose="05000000000000000000" pitchFamily="2" charset="2"/>
              <a:buChar char="v"/>
              <a:tabLst>
                <a:tab pos="457200" algn="l"/>
              </a:tabLst>
            </a:pPr>
            <a:r>
              <a:rPr lang="es-MX" sz="1900" dirty="0">
                <a:effectLst/>
                <a:ea typeface="Times New Roman" panose="02020603050405020304" pitchFamily="18" charset="0"/>
                <a:cs typeface="Times New Roman" panose="02020603050405020304" pitchFamily="18" charset="0"/>
              </a:rPr>
              <a:t>Implementar operaciones de facilitación de conexiones de redes.</a:t>
            </a:r>
            <a:endParaRPr lang="es-MX" sz="1900" dirty="0">
              <a:effectLst/>
              <a:ea typeface="Calibri" panose="020F0502020204030204" pitchFamily="34" charset="0"/>
              <a:cs typeface="Times New Roman" panose="02020603050405020304" pitchFamily="18" charset="0"/>
            </a:endParaRPr>
          </a:p>
          <a:p>
            <a:pPr lvl="0" algn="just">
              <a:lnSpc>
                <a:spcPct val="107000"/>
              </a:lnSpc>
              <a:spcAft>
                <a:spcPts val="800"/>
              </a:spcAft>
              <a:buSzPts val="1000"/>
              <a:buFont typeface="Wingdings" panose="05000000000000000000" pitchFamily="2" charset="2"/>
              <a:buChar char="v"/>
              <a:tabLst>
                <a:tab pos="457200" algn="l"/>
              </a:tabLst>
            </a:pPr>
            <a:r>
              <a:rPr lang="es-MX" sz="1900" dirty="0">
                <a:effectLst/>
                <a:ea typeface="Times New Roman" panose="02020603050405020304" pitchFamily="18" charset="0"/>
                <a:cs typeface="Times New Roman" panose="02020603050405020304" pitchFamily="18" charset="0"/>
              </a:rPr>
              <a:t>Conteo de referencias a objetos.</a:t>
            </a:r>
            <a:endParaRPr lang="es-MX" sz="1900" dirty="0">
              <a:effectLst/>
              <a:ea typeface="Calibri" panose="020F0502020204030204" pitchFamily="34" charset="0"/>
              <a:cs typeface="Times New Roman" panose="02020603050405020304" pitchFamily="18" charset="0"/>
            </a:endParaRPr>
          </a:p>
        </p:txBody>
      </p:sp>
      <p:pic>
        <p:nvPicPr>
          <p:cNvPr id="8" name="Marcador de contenido 7">
            <a:extLst>
              <a:ext uri="{FF2B5EF4-FFF2-40B4-BE49-F238E27FC236}">
                <a16:creationId xmlns:a16="http://schemas.microsoft.com/office/drawing/2014/main" id="{DF1A5F06-9A3C-46B6-8C4B-B7C74FC93E5F}"/>
              </a:ext>
            </a:extLst>
          </p:cNvPr>
          <p:cNvPicPr>
            <a:picLocks noGrp="1" noChangeAspect="1"/>
          </p:cNvPicPr>
          <p:nvPr>
            <p:ph sz="half" idx="1"/>
          </p:nvPr>
        </p:nvPicPr>
        <p:blipFill>
          <a:blip r:embed="rId3"/>
          <a:stretch>
            <a:fillRect/>
          </a:stretch>
        </p:blipFill>
        <p:spPr>
          <a:xfrm>
            <a:off x="581025" y="2688431"/>
            <a:ext cx="5422900" cy="2711450"/>
          </a:xfrm>
        </p:spPr>
      </p:pic>
    </p:spTree>
    <p:extLst>
      <p:ext uri="{BB962C8B-B14F-4D97-AF65-F5344CB8AC3E}">
        <p14:creationId xmlns:p14="http://schemas.microsoft.com/office/powerpoint/2010/main" val="329756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E8B13-6FAB-47FC-8AC7-54BAED2EE58E}"/>
              </a:ext>
            </a:extLst>
          </p:cNvPr>
          <p:cNvSpPr>
            <a:spLocks noGrp="1"/>
          </p:cNvSpPr>
          <p:nvPr>
            <p:ph type="title"/>
          </p:nvPr>
        </p:nvSpPr>
        <p:spPr/>
        <p:txBody>
          <a:bodyPr>
            <a:normAutofit/>
          </a:bodyPr>
          <a:lstStyle/>
          <a:p>
            <a:r>
              <a:rPr lang="es-MX" sz="4400" dirty="0"/>
              <a:t>Ejemplo</a:t>
            </a:r>
          </a:p>
        </p:txBody>
      </p:sp>
      <p:sp>
        <p:nvSpPr>
          <p:cNvPr id="3" name="Marcador de contenido 2">
            <a:extLst>
              <a:ext uri="{FF2B5EF4-FFF2-40B4-BE49-F238E27FC236}">
                <a16:creationId xmlns:a16="http://schemas.microsoft.com/office/drawing/2014/main" id="{4AA54AAD-71F1-4F0A-8764-7433ABF11929}"/>
              </a:ext>
            </a:extLst>
          </p:cNvPr>
          <p:cNvSpPr>
            <a:spLocks noGrp="1"/>
          </p:cNvSpPr>
          <p:nvPr>
            <p:ph sz="half" idx="1"/>
          </p:nvPr>
        </p:nvSpPr>
        <p:spPr/>
        <p:txBody>
          <a:bodyPr>
            <a:normAutofit/>
          </a:bodyPr>
          <a:lstStyle/>
          <a:p>
            <a:pPr algn="just"/>
            <a:r>
              <a:rPr lang="es-MX" sz="2000" dirty="0"/>
              <a:t>Un ejemplo típico de aplicación del patrón proxy es el de un editor de documentos. El editor podrá incluir imágenes y dibujos complejos, y se plantea el problema de recuperar todos estos costosos objetos cada vez que se abre el documento. La aplicación del patrón proxy soluciona el problema definiendo un "representante", que ocupe su lugar, hasta que sea necesario cargarlos.</a:t>
            </a:r>
          </a:p>
        </p:txBody>
      </p:sp>
      <p:pic>
        <p:nvPicPr>
          <p:cNvPr id="6" name="Marcador de contenido 5">
            <a:extLst>
              <a:ext uri="{FF2B5EF4-FFF2-40B4-BE49-F238E27FC236}">
                <a16:creationId xmlns:a16="http://schemas.microsoft.com/office/drawing/2014/main" id="{8D2350CC-22E2-426A-BEBD-A6E1D40BE236}"/>
              </a:ext>
            </a:extLst>
          </p:cNvPr>
          <p:cNvPicPr>
            <a:picLocks noGrp="1" noChangeAspect="1"/>
          </p:cNvPicPr>
          <p:nvPr>
            <p:ph sz="half" idx="2"/>
          </p:nvPr>
        </p:nvPicPr>
        <p:blipFill>
          <a:blip r:embed="rId2"/>
          <a:stretch>
            <a:fillRect/>
          </a:stretch>
        </p:blipFill>
        <p:spPr>
          <a:xfrm>
            <a:off x="6461125" y="2682081"/>
            <a:ext cx="4876800" cy="2724150"/>
          </a:xfrm>
        </p:spPr>
      </p:pic>
    </p:spTree>
    <p:extLst>
      <p:ext uri="{BB962C8B-B14F-4D97-AF65-F5344CB8AC3E}">
        <p14:creationId xmlns:p14="http://schemas.microsoft.com/office/powerpoint/2010/main" val="292490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dirty="0">
                <a:solidFill>
                  <a:srgbClr val="FFFFFF"/>
                </a:solidFill>
              </a:rPr>
              <a:t>Gracias</a:t>
            </a:r>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Subtítulo 5">
            <a:extLst>
              <a:ext uri="{FF2B5EF4-FFF2-40B4-BE49-F238E27FC236}">
                <a16:creationId xmlns:a16="http://schemas.microsoft.com/office/drawing/2014/main" id="{7FAB9DB6-25DC-4D69-9056-CC59FA9BCF3A}"/>
              </a:ext>
            </a:extLst>
          </p:cNvPr>
          <p:cNvSpPr>
            <a:spLocks noGrp="1"/>
          </p:cNvSpPr>
          <p:nvPr>
            <p:ph type="subTitle" idx="1"/>
          </p:nvPr>
        </p:nvSpPr>
        <p:spPr>
          <a:xfrm>
            <a:off x="597405" y="828905"/>
            <a:ext cx="3278465" cy="590321"/>
          </a:xfrm>
        </p:spPr>
        <p:txBody>
          <a:bodyPr>
            <a:normAutofit/>
          </a:bodyPr>
          <a:lstStyle/>
          <a:p>
            <a:r>
              <a:rPr lang="es-MX" sz="3200" dirty="0">
                <a:solidFill>
                  <a:schemeClr val="bg1"/>
                </a:solidFill>
              </a:rPr>
              <a:t>Referencias</a:t>
            </a:r>
          </a:p>
        </p:txBody>
      </p:sp>
      <p:sp>
        <p:nvSpPr>
          <p:cNvPr id="8" name="CuadroTexto 7">
            <a:extLst>
              <a:ext uri="{FF2B5EF4-FFF2-40B4-BE49-F238E27FC236}">
                <a16:creationId xmlns:a16="http://schemas.microsoft.com/office/drawing/2014/main" id="{071A3568-563C-4CE0-83A4-741A26EA8940}"/>
              </a:ext>
            </a:extLst>
          </p:cNvPr>
          <p:cNvSpPr txBox="1"/>
          <p:nvPr/>
        </p:nvSpPr>
        <p:spPr>
          <a:xfrm>
            <a:off x="727788" y="1492898"/>
            <a:ext cx="7063273" cy="46430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07000"/>
              </a:lnSpc>
              <a:spcAft>
                <a:spcPts val="800"/>
              </a:spcAft>
            </a:pPr>
            <a:r>
              <a:rPr lang="es-MX" sz="1600" dirty="0">
                <a:solidFill>
                  <a:schemeClr val="bg1"/>
                </a:solidFill>
                <a:effectLst/>
                <a:ea typeface="Calibri" panose="020F0502020204030204" pitchFamily="34" charset="0"/>
                <a:cs typeface="Times New Roman" panose="02020603050405020304" pitchFamily="18" charset="0"/>
              </a:rPr>
              <a:t>EcuRed. (s. f.). </a:t>
            </a:r>
            <a:r>
              <a:rPr lang="es-MX" sz="1600" i="1" dirty="0">
                <a:solidFill>
                  <a:schemeClr val="bg1"/>
                </a:solidFill>
                <a:effectLst/>
                <a:ea typeface="Calibri" panose="020F0502020204030204" pitchFamily="34" charset="0"/>
                <a:cs typeface="Times New Roman" panose="02020603050405020304" pitchFamily="18" charset="0"/>
              </a:rPr>
              <a:t>Proxy (Patrón de diseño) - EcuRed</a:t>
            </a:r>
            <a:r>
              <a:rPr lang="es-MX" sz="1600" dirty="0">
                <a:solidFill>
                  <a:schemeClr val="bg1"/>
                </a:solidFill>
                <a:effectLst/>
                <a:ea typeface="Calibri" panose="020F0502020204030204" pitchFamily="34" charset="0"/>
                <a:cs typeface="Times New Roman" panose="02020603050405020304" pitchFamily="18" charset="0"/>
              </a:rPr>
              <a:t>. Recuperado 4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https://www.ecured.cu/Proxy_(Patr%C3%B3n_de_dise%C3%B1o)</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dirty="0">
                <a:solidFill>
                  <a:schemeClr val="bg1"/>
                </a:solidFill>
                <a:effectLst/>
                <a:ea typeface="Calibri" panose="020F0502020204030204" pitchFamily="34" charset="0"/>
                <a:cs typeface="Times New Roman" panose="02020603050405020304" pitchFamily="18" charset="0"/>
              </a:rPr>
              <a:t>Farfán, G. C. (s. f.). </a:t>
            </a:r>
            <a:r>
              <a:rPr lang="es-MX" sz="1600" i="1" dirty="0">
                <a:solidFill>
                  <a:schemeClr val="bg1"/>
                </a:solidFill>
                <a:effectLst/>
                <a:ea typeface="Calibri" panose="020F0502020204030204" pitchFamily="34" charset="0"/>
                <a:cs typeface="Times New Roman" panose="02020603050405020304" pitchFamily="18" charset="0"/>
              </a:rPr>
              <a:t>Patrones proxy</a:t>
            </a:r>
            <a:r>
              <a:rPr lang="es-MX" sz="1600" dirty="0">
                <a:solidFill>
                  <a:schemeClr val="bg1"/>
                </a:solidFill>
                <a:effectLst/>
                <a:ea typeface="Calibri" panose="020F0502020204030204" pitchFamily="34" charset="0"/>
                <a:cs typeface="Times New Roman" panose="02020603050405020304" pitchFamily="18" charset="0"/>
              </a:rPr>
              <a:t>. </a:t>
            </a:r>
            <a:r>
              <a:rPr lang="es-MX" sz="1600" dirty="0" err="1">
                <a:solidFill>
                  <a:schemeClr val="bg1"/>
                </a:solidFill>
                <a:effectLst/>
                <a:ea typeface="Calibri" panose="020F0502020204030204" pitchFamily="34" charset="0"/>
                <a:cs typeface="Times New Roman" panose="02020603050405020304" pitchFamily="18" charset="0"/>
              </a:rPr>
              <a:t>Slideshare</a:t>
            </a:r>
            <a:r>
              <a:rPr lang="es-MX" sz="1600" dirty="0">
                <a:solidFill>
                  <a:schemeClr val="bg1"/>
                </a:solidFill>
                <a:effectLst/>
                <a:ea typeface="Calibri" panose="020F0502020204030204" pitchFamily="34" charset="0"/>
                <a:cs typeface="Times New Roman" panose="02020603050405020304" pitchFamily="18" charset="0"/>
              </a:rPr>
              <a:t>. Recuperado 4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https://es.slideshare.net/gek94/patrones-proxy</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dirty="0">
                <a:solidFill>
                  <a:schemeClr val="bg1"/>
                </a:solidFill>
                <a:effectLst/>
                <a:ea typeface="Calibri" panose="020F0502020204030204" pitchFamily="34" charset="0"/>
                <a:cs typeface="Times New Roman" panose="02020603050405020304" pitchFamily="18" charset="0"/>
              </a:rPr>
              <a:t>M., &amp; Perfil, V. T. M. (s. f.). </a:t>
            </a:r>
            <a:r>
              <a:rPr lang="es-MX" sz="1600" i="1" dirty="0">
                <a:solidFill>
                  <a:schemeClr val="bg1"/>
                </a:solidFill>
                <a:effectLst/>
                <a:ea typeface="Calibri" panose="020F0502020204030204" pitchFamily="34" charset="0"/>
                <a:cs typeface="Times New Roman" panose="02020603050405020304" pitchFamily="18" charset="0"/>
              </a:rPr>
              <a:t>Proxy</a:t>
            </a:r>
            <a:r>
              <a:rPr lang="es-MX" sz="1600" dirty="0">
                <a:solidFill>
                  <a:schemeClr val="bg1"/>
                </a:solidFill>
                <a:effectLst/>
                <a:ea typeface="Calibri" panose="020F0502020204030204" pitchFamily="34" charset="0"/>
                <a:cs typeface="Times New Roman" panose="02020603050405020304" pitchFamily="18" charset="0"/>
              </a:rPr>
              <a:t>. </a:t>
            </a:r>
            <a:r>
              <a:rPr lang="es-MX" sz="1600" dirty="0" err="1">
                <a:solidFill>
                  <a:schemeClr val="bg1"/>
                </a:solidFill>
                <a:effectLst/>
                <a:ea typeface="Calibri" panose="020F0502020204030204" pitchFamily="34" charset="0"/>
                <a:cs typeface="Times New Roman" panose="02020603050405020304" pitchFamily="18" charset="0"/>
              </a:rPr>
              <a:t>Blogspot</a:t>
            </a:r>
            <a:r>
              <a:rPr lang="es-MX" sz="1600" dirty="0">
                <a:solidFill>
                  <a:schemeClr val="bg1"/>
                </a:solidFill>
                <a:effectLst/>
                <a:ea typeface="Calibri" panose="020F0502020204030204" pitchFamily="34" charset="0"/>
                <a:cs typeface="Times New Roman" panose="02020603050405020304" pitchFamily="18" charset="0"/>
              </a:rPr>
              <a:t>. Recuperado 4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http://migranitodejava.blogspot.com/2011/06/proxy.html</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i="1" dirty="0">
                <a:solidFill>
                  <a:schemeClr val="bg1"/>
                </a:solidFill>
                <a:effectLst/>
                <a:ea typeface="Calibri" panose="020F0502020204030204" pitchFamily="34" charset="0"/>
                <a:cs typeface="Times New Roman" panose="02020603050405020304" pitchFamily="18" charset="0"/>
              </a:rPr>
              <a:t>PatrÃ</a:t>
            </a:r>
            <a:r>
              <a:rPr lang="es-MX" sz="1600" i="1" baseline="30000" dirty="0">
                <a:solidFill>
                  <a:schemeClr val="bg1"/>
                </a:solidFill>
                <a:effectLst/>
                <a:ea typeface="Calibri" panose="020F0502020204030204" pitchFamily="34" charset="0"/>
                <a:cs typeface="Times New Roman" panose="02020603050405020304" pitchFamily="18" charset="0"/>
              </a:rPr>
              <a:t>3</a:t>
            </a:r>
            <a:r>
              <a:rPr lang="es-MX" sz="1600" i="1" dirty="0">
                <a:solidFill>
                  <a:schemeClr val="bg1"/>
                </a:solidFill>
                <a:effectLst/>
                <a:ea typeface="Calibri" panose="020F0502020204030204" pitchFamily="34" charset="0"/>
                <a:cs typeface="Times New Roman" panose="02020603050405020304" pitchFamily="18" charset="0"/>
              </a:rPr>
              <a:t>n de </a:t>
            </a:r>
            <a:r>
              <a:rPr lang="es-MX" sz="1600" i="1" dirty="0" err="1">
                <a:solidFill>
                  <a:schemeClr val="bg1"/>
                </a:solidFill>
                <a:effectLst/>
                <a:ea typeface="Calibri" panose="020F0502020204030204" pitchFamily="34" charset="0"/>
                <a:cs typeface="Times New Roman" panose="02020603050405020304" pitchFamily="18" charset="0"/>
              </a:rPr>
              <a:t>diseÃ±o</a:t>
            </a:r>
            <a:r>
              <a:rPr lang="es-MX" sz="1600" i="1" dirty="0">
                <a:solidFill>
                  <a:schemeClr val="bg1"/>
                </a:solidFill>
                <a:effectLst/>
                <a:ea typeface="Calibri" panose="020F0502020204030204" pitchFamily="34" charset="0"/>
                <a:cs typeface="Times New Roman" panose="02020603050405020304" pitchFamily="18" charset="0"/>
              </a:rPr>
              <a:t> Proxy (estructural)</a:t>
            </a:r>
            <a:r>
              <a:rPr lang="es-MX" sz="1600" dirty="0">
                <a:solidFill>
                  <a:schemeClr val="bg1"/>
                </a:solidFill>
                <a:effectLst/>
                <a:ea typeface="Calibri" panose="020F0502020204030204" pitchFamily="34" charset="0"/>
                <a:cs typeface="Times New Roman" panose="02020603050405020304" pitchFamily="18" charset="0"/>
              </a:rPr>
              <a:t>. (s. f.). </a:t>
            </a:r>
            <a:r>
              <a:rPr lang="es-MX" sz="1600" dirty="0" err="1">
                <a:solidFill>
                  <a:schemeClr val="bg1"/>
                </a:solidFill>
                <a:effectLst/>
                <a:ea typeface="Calibri" panose="020F0502020204030204" pitchFamily="34" charset="0"/>
                <a:cs typeface="Times New Roman" panose="02020603050405020304" pitchFamily="18" charset="0"/>
              </a:rPr>
              <a:t>Informatica</a:t>
            </a:r>
            <a:r>
              <a:rPr lang="es-MX" sz="1600" dirty="0">
                <a:solidFill>
                  <a:schemeClr val="bg1"/>
                </a:solidFill>
                <a:effectLst/>
                <a:ea typeface="Calibri" panose="020F0502020204030204" pitchFamily="34" charset="0"/>
                <a:cs typeface="Times New Roman" panose="02020603050405020304" pitchFamily="18" charset="0"/>
              </a:rPr>
              <a:t> PC. Recuperado 3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https://informaticapc.com/patrones-de-diseno/proxy.php</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i="1" dirty="0">
                <a:solidFill>
                  <a:schemeClr val="bg1"/>
                </a:solidFill>
                <a:effectLst/>
                <a:ea typeface="Calibri" panose="020F0502020204030204" pitchFamily="34" charset="0"/>
                <a:cs typeface="Times New Roman" panose="02020603050405020304" pitchFamily="18" charset="0"/>
              </a:rPr>
              <a:t>Proxy</a:t>
            </a:r>
            <a:r>
              <a:rPr lang="es-MX" sz="1600" dirty="0">
                <a:solidFill>
                  <a:schemeClr val="bg1"/>
                </a:solidFill>
                <a:effectLst/>
                <a:ea typeface="Calibri" panose="020F0502020204030204" pitchFamily="34" charset="0"/>
                <a:cs typeface="Times New Roman" panose="02020603050405020304" pitchFamily="18" charset="0"/>
              </a:rPr>
              <a:t>. (s. f.-a). Reactive </a:t>
            </a:r>
            <a:r>
              <a:rPr lang="es-MX" sz="1600" dirty="0" err="1">
                <a:solidFill>
                  <a:schemeClr val="bg1"/>
                </a:solidFill>
                <a:effectLst/>
                <a:ea typeface="Calibri" panose="020F0502020204030204" pitchFamily="34" charset="0"/>
                <a:cs typeface="Times New Roman" panose="02020603050405020304" pitchFamily="18" charset="0"/>
              </a:rPr>
              <a:t>Programming</a:t>
            </a:r>
            <a:r>
              <a:rPr lang="es-MX" sz="1600" dirty="0">
                <a:solidFill>
                  <a:schemeClr val="bg1"/>
                </a:solidFill>
                <a:effectLst/>
                <a:ea typeface="Calibri" panose="020F0502020204030204" pitchFamily="34" charset="0"/>
                <a:cs typeface="Times New Roman" panose="02020603050405020304" pitchFamily="18" charset="0"/>
              </a:rPr>
              <a:t>. Recuperado 4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https://reactiveprogramming.io/blog/es/patrones-de-diseno/proxy</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i="1" dirty="0">
                <a:solidFill>
                  <a:schemeClr val="bg1"/>
                </a:solidFill>
                <a:effectLst/>
                <a:ea typeface="Calibri" panose="020F0502020204030204" pitchFamily="34" charset="0"/>
                <a:cs typeface="Times New Roman" panose="02020603050405020304" pitchFamily="18" charset="0"/>
              </a:rPr>
              <a:t>Proxy</a:t>
            </a:r>
            <a:r>
              <a:rPr lang="es-MX" sz="1600" dirty="0">
                <a:solidFill>
                  <a:schemeClr val="bg1"/>
                </a:solidFill>
                <a:effectLst/>
                <a:ea typeface="Calibri" panose="020F0502020204030204" pitchFamily="34" charset="0"/>
                <a:cs typeface="Times New Roman" panose="02020603050405020304" pitchFamily="18" charset="0"/>
              </a:rPr>
              <a:t>. (s. f.-b). PDF. Recuperado 3 de junio de 2021, de </a:t>
            </a:r>
            <a:r>
              <a:rPr lang="es-MX" sz="1600" u="sng" dirty="0">
                <a:solidFill>
                  <a:schemeClr val="bg1"/>
                </a:solidFill>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http://arantxa.ii.uam.es/~eguerra/docencia/0809/12%20Proxy.pdf</a:t>
            </a:r>
            <a:endParaRPr lang="es-MX" sz="16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s-MX" sz="1600" dirty="0">
                <a:solidFill>
                  <a:schemeClr val="bg1"/>
                </a:solidFill>
                <a:effectLst/>
                <a:ea typeface="Calibri" panose="020F0502020204030204" pitchFamily="34" charset="0"/>
                <a:cs typeface="Times New Roman" panose="02020603050405020304" pitchFamily="18" charset="0"/>
              </a:rPr>
              <a:t>T. (2020, 7 diciembre). </a:t>
            </a:r>
            <a:r>
              <a:rPr lang="es-MX" sz="1600" i="1" dirty="0">
                <a:solidFill>
                  <a:schemeClr val="bg1"/>
                </a:solidFill>
                <a:effectLst/>
                <a:ea typeface="Calibri" panose="020F0502020204030204" pitchFamily="34" charset="0"/>
                <a:cs typeface="Times New Roman" panose="02020603050405020304" pitchFamily="18" charset="0"/>
              </a:rPr>
              <a:t>Patrón Proxy: explicación, ejemplo y casos de uso – </a:t>
            </a:r>
            <a:r>
              <a:rPr lang="es-MX" sz="1600" i="1" dirty="0" err="1">
                <a:solidFill>
                  <a:schemeClr val="bg1"/>
                </a:solidFill>
                <a:effectLst/>
                <a:ea typeface="Calibri" panose="020F0502020204030204" pitchFamily="34" charset="0"/>
                <a:cs typeface="Times New Roman" panose="02020603050405020304" pitchFamily="18" charset="0"/>
              </a:rPr>
              <a:t>SACAViX</a:t>
            </a:r>
            <a:r>
              <a:rPr lang="es-MX" sz="1600" i="1" dirty="0">
                <a:solidFill>
                  <a:schemeClr val="bg1"/>
                </a:solidFill>
                <a:effectLst/>
                <a:ea typeface="Calibri" panose="020F0502020204030204" pitchFamily="34" charset="0"/>
                <a:cs typeface="Times New Roman" panose="02020603050405020304" pitchFamily="18" charset="0"/>
              </a:rPr>
              <a:t> </a:t>
            </a:r>
            <a:r>
              <a:rPr lang="es-MX" sz="1600" i="1" dirty="0" err="1">
                <a:solidFill>
                  <a:schemeClr val="bg1"/>
                </a:solidFill>
                <a:effectLst/>
                <a:ea typeface="Calibri" panose="020F0502020204030204" pitchFamily="34" charset="0"/>
                <a:cs typeface="Times New Roman" panose="02020603050405020304" pitchFamily="18" charset="0"/>
              </a:rPr>
              <a:t>Tech</a:t>
            </a:r>
            <a:r>
              <a:rPr lang="es-MX" sz="1600" dirty="0">
                <a:solidFill>
                  <a:schemeClr val="bg1"/>
                </a:solidFill>
                <a:effectLst/>
                <a:ea typeface="Calibri" panose="020F0502020204030204" pitchFamily="34" charset="0"/>
                <a:cs typeface="Times New Roman" panose="02020603050405020304" pitchFamily="18" charset="0"/>
              </a:rPr>
              <a:t>. </a:t>
            </a:r>
            <a:r>
              <a:rPr lang="es-MX" sz="1600" dirty="0" err="1">
                <a:solidFill>
                  <a:schemeClr val="bg1"/>
                </a:solidFill>
                <a:effectLst/>
                <a:ea typeface="Calibri" panose="020F0502020204030204" pitchFamily="34" charset="0"/>
                <a:cs typeface="Times New Roman" panose="02020603050405020304" pitchFamily="18" charset="0"/>
              </a:rPr>
              <a:t>Acavix</a:t>
            </a:r>
            <a:r>
              <a:rPr lang="es-MX" sz="1600" dirty="0">
                <a:solidFill>
                  <a:schemeClr val="bg1"/>
                </a:solidFill>
                <a:effectLst/>
                <a:ea typeface="Calibri" panose="020F0502020204030204" pitchFamily="34" charset="0"/>
                <a:cs typeface="Times New Roman" panose="02020603050405020304" pitchFamily="18" charset="0"/>
              </a:rPr>
              <a:t>. </a:t>
            </a:r>
            <a:r>
              <a:rPr lang="es-MX" sz="1600" u="sng" dirty="0">
                <a:solidFill>
                  <a:schemeClr val="bg1"/>
                </a:solidFill>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https://sacavix.com/2020/12/07/patron-proxy-explicacion-ejemplo-y-casos-de-uso/</a:t>
            </a:r>
            <a:endParaRPr lang="es-MX" sz="16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ES" dirty="0">
                <a:solidFill>
                  <a:srgbClr val="FFFEFF"/>
                </a:solidFill>
              </a:rPr>
              <a:t>ÍNDICE</a:t>
            </a:r>
          </a:p>
        </p:txBody>
      </p:sp>
      <p:sp>
        <p:nvSpPr>
          <p:cNvPr id="7" name="Marcador de contenido 6">
            <a:extLst>
              <a:ext uri="{FF2B5EF4-FFF2-40B4-BE49-F238E27FC236}">
                <a16:creationId xmlns:a16="http://schemas.microsoft.com/office/drawing/2014/main" id="{E412D960-92E4-4C37-9D6F-DF74062BA2E3}"/>
              </a:ext>
            </a:extLst>
          </p:cNvPr>
          <p:cNvSpPr>
            <a:spLocks noGrp="1"/>
          </p:cNvSpPr>
          <p:nvPr>
            <p:ph idx="1"/>
          </p:nvPr>
        </p:nvSpPr>
        <p:spPr>
          <a:xfrm>
            <a:off x="746449" y="1110343"/>
            <a:ext cx="5509291" cy="4031631"/>
          </a:xfrm>
        </p:spPr>
        <p:txBody>
          <a:bodyPr>
            <a:normAutofit/>
          </a:bodyPr>
          <a:lstStyle/>
          <a:p>
            <a:r>
              <a:rPr lang="es-MX" sz="2000" dirty="0">
                <a:solidFill>
                  <a:schemeClr val="bg1"/>
                </a:solidFill>
              </a:rPr>
              <a:t>1. PROPÓSITO…………………………...3</a:t>
            </a:r>
          </a:p>
          <a:p>
            <a:r>
              <a:rPr lang="es-MX" sz="2000" dirty="0">
                <a:solidFill>
                  <a:schemeClr val="bg1"/>
                </a:solidFill>
              </a:rPr>
              <a:t>2. MOTIVACIÓN………………………....4</a:t>
            </a:r>
          </a:p>
          <a:p>
            <a:r>
              <a:rPr lang="es-MX" sz="2000" dirty="0">
                <a:solidFill>
                  <a:schemeClr val="bg1"/>
                </a:solidFill>
              </a:rPr>
              <a:t>3. APLICABILIDAD………………………6</a:t>
            </a:r>
          </a:p>
          <a:p>
            <a:r>
              <a:rPr lang="es-MX" sz="2000" dirty="0">
                <a:solidFill>
                  <a:schemeClr val="bg1"/>
                </a:solidFill>
              </a:rPr>
              <a:t>4. ESTRUCTURA Y PARTICIPANTES…....7</a:t>
            </a:r>
          </a:p>
          <a:p>
            <a:r>
              <a:rPr lang="es-MX" sz="2000" dirty="0">
                <a:solidFill>
                  <a:schemeClr val="bg1"/>
                </a:solidFill>
              </a:rPr>
              <a:t>5. CONSECUENCIAS……………………8</a:t>
            </a:r>
          </a:p>
          <a:p>
            <a:r>
              <a:rPr lang="es-MX" sz="2000" dirty="0">
                <a:solidFill>
                  <a:schemeClr val="bg1"/>
                </a:solidFill>
              </a:rPr>
              <a:t>6.  VENTAJAS……………………………..9</a:t>
            </a:r>
          </a:p>
          <a:p>
            <a:r>
              <a:rPr lang="es-MX" sz="2000" dirty="0">
                <a:solidFill>
                  <a:schemeClr val="bg1"/>
                </a:solidFill>
              </a:rPr>
              <a:t>7. DESVENTAJAS………………………....10</a:t>
            </a:r>
          </a:p>
          <a:p>
            <a:r>
              <a:rPr lang="es-MX" sz="2000" dirty="0">
                <a:solidFill>
                  <a:schemeClr val="bg1"/>
                </a:solidFill>
              </a:rPr>
              <a:t>8. CUANDO USARLO…………………..11</a:t>
            </a:r>
          </a:p>
          <a:p>
            <a:r>
              <a:rPr lang="es-MX" sz="2000" dirty="0">
                <a:solidFill>
                  <a:schemeClr val="bg1"/>
                </a:solidFill>
              </a:rPr>
              <a:t>9. REFERENCIAS…………………….........13</a:t>
            </a:r>
          </a:p>
        </p:txBody>
      </p:sp>
      <p:pic>
        <p:nvPicPr>
          <p:cNvPr id="16" name="Imagen 15">
            <a:extLst>
              <a:ext uri="{FF2B5EF4-FFF2-40B4-BE49-F238E27FC236}">
                <a16:creationId xmlns:a16="http://schemas.microsoft.com/office/drawing/2014/main" id="{1AF3757B-DEEA-424E-860E-FB180E532549}"/>
              </a:ext>
            </a:extLst>
          </p:cNvPr>
          <p:cNvPicPr>
            <a:picLocks noChangeAspect="1"/>
          </p:cNvPicPr>
          <p:nvPr/>
        </p:nvPicPr>
        <p:blipFill>
          <a:blip r:embed="rId4"/>
          <a:stretch>
            <a:fillRect/>
          </a:stretch>
        </p:blipFill>
        <p:spPr>
          <a:xfrm>
            <a:off x="6836932" y="1561567"/>
            <a:ext cx="4773876" cy="3580407"/>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E608A-9327-4AAD-B995-DF84ABC83DC5}"/>
              </a:ext>
            </a:extLst>
          </p:cNvPr>
          <p:cNvSpPr>
            <a:spLocks noGrp="1"/>
          </p:cNvSpPr>
          <p:nvPr>
            <p:ph type="title"/>
          </p:nvPr>
        </p:nvSpPr>
        <p:spPr/>
        <p:txBody>
          <a:bodyPr/>
          <a:lstStyle/>
          <a:p>
            <a:r>
              <a:rPr lang="es-ES" sz="4400" dirty="0">
                <a:solidFill>
                  <a:srgbClr val="FFFEFF"/>
                </a:solidFill>
              </a:rPr>
              <a:t>Propósito</a:t>
            </a:r>
            <a:endParaRPr lang="es-MX" dirty="0"/>
          </a:p>
        </p:txBody>
      </p:sp>
      <p:sp>
        <p:nvSpPr>
          <p:cNvPr id="3" name="Marcador de contenido 2">
            <a:extLst>
              <a:ext uri="{FF2B5EF4-FFF2-40B4-BE49-F238E27FC236}">
                <a16:creationId xmlns:a16="http://schemas.microsoft.com/office/drawing/2014/main" id="{F7B19745-E03B-4D51-807C-226CEE57781D}"/>
              </a:ext>
            </a:extLst>
          </p:cNvPr>
          <p:cNvSpPr>
            <a:spLocks noGrp="1"/>
          </p:cNvSpPr>
          <p:nvPr>
            <p:ph idx="1"/>
          </p:nvPr>
        </p:nvSpPr>
        <p:spPr>
          <a:xfrm>
            <a:off x="581192" y="1972355"/>
            <a:ext cx="6373281" cy="3984769"/>
          </a:xfrm>
        </p:spPr>
        <p:txBody>
          <a:bodyPr>
            <a:normAutofit fontScale="92500" lnSpcReduction="10000"/>
          </a:bodyPr>
          <a:lstStyle/>
          <a:p>
            <a:pPr algn="just"/>
            <a:r>
              <a:rPr lang="es-MX" sz="2400" dirty="0">
                <a:solidFill>
                  <a:schemeClr val="tx1"/>
                </a:solidFill>
              </a:rPr>
              <a:t>El patrón </a:t>
            </a:r>
            <a:r>
              <a:rPr lang="es-MX" sz="2400" i="1" dirty="0">
                <a:solidFill>
                  <a:schemeClr val="tx1"/>
                </a:solidFill>
              </a:rPr>
              <a:t>Proxy</a:t>
            </a:r>
            <a:r>
              <a:rPr lang="es-MX" sz="2400" dirty="0">
                <a:solidFill>
                  <a:schemeClr val="tx1"/>
                </a:solidFill>
              </a:rPr>
              <a:t> es un patrón estructural que tiene como propósito proporcionar un subrogado o intermediario de un objeto para controlar su acceso. </a:t>
            </a:r>
          </a:p>
          <a:p>
            <a:pPr marL="0" indent="0" algn="just">
              <a:buNone/>
            </a:pPr>
            <a:endParaRPr lang="es-MX" sz="2400" dirty="0">
              <a:solidFill>
                <a:schemeClr val="tx1"/>
              </a:solidFill>
            </a:endParaRPr>
          </a:p>
          <a:p>
            <a:pPr algn="just"/>
            <a:r>
              <a:rPr lang="es-MX" sz="2400" dirty="0">
                <a:solidFill>
                  <a:schemeClr val="tx1"/>
                </a:solidFill>
              </a:rPr>
              <a:t>Un proxy, en su forma más general, es una clase que funciona como una interfaz para otra cosa. El proxy podría interactuar con cualquier cosa como una conexión de red, un objeto grande en la memoria, un archivo o algún otro recurso que sea costoso o imposible de duplicar.</a:t>
            </a:r>
          </a:p>
          <a:p>
            <a:endParaRPr lang="es-MX" dirty="0"/>
          </a:p>
        </p:txBody>
      </p:sp>
      <p:pic>
        <p:nvPicPr>
          <p:cNvPr id="6" name="Imagen 5">
            <a:extLst>
              <a:ext uri="{FF2B5EF4-FFF2-40B4-BE49-F238E27FC236}">
                <a16:creationId xmlns:a16="http://schemas.microsoft.com/office/drawing/2014/main" id="{66BB1AB6-4124-475C-8A70-E72E684BECA7}"/>
              </a:ext>
            </a:extLst>
          </p:cNvPr>
          <p:cNvPicPr>
            <a:picLocks noChangeAspect="1"/>
          </p:cNvPicPr>
          <p:nvPr/>
        </p:nvPicPr>
        <p:blipFill>
          <a:blip r:embed="rId2"/>
          <a:stretch>
            <a:fillRect/>
          </a:stretch>
        </p:blipFill>
        <p:spPr>
          <a:xfrm>
            <a:off x="7031362" y="2787713"/>
            <a:ext cx="4579446" cy="1628247"/>
          </a:xfrm>
          <a:prstGeom prst="rect">
            <a:avLst/>
          </a:prstGeom>
        </p:spPr>
      </p:pic>
    </p:spTree>
    <p:extLst>
      <p:ext uri="{BB962C8B-B14F-4D97-AF65-F5344CB8AC3E}">
        <p14:creationId xmlns:p14="http://schemas.microsoft.com/office/powerpoint/2010/main" val="169342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sz="4400" dirty="0"/>
              <a:t>Motivación</a:t>
            </a:r>
            <a:endParaRPr lang="es-ES" dirty="0"/>
          </a:p>
        </p:txBody>
      </p:sp>
      <p:pic>
        <p:nvPicPr>
          <p:cNvPr id="8" name="Marcador de contenido 7">
            <a:extLst>
              <a:ext uri="{FF2B5EF4-FFF2-40B4-BE49-F238E27FC236}">
                <a16:creationId xmlns:a16="http://schemas.microsoft.com/office/drawing/2014/main" id="{76722D57-581B-48F9-900E-7BA90CAEE048}"/>
              </a:ext>
            </a:extLst>
          </p:cNvPr>
          <p:cNvPicPr>
            <a:picLocks noGrp="1" noChangeAspect="1"/>
          </p:cNvPicPr>
          <p:nvPr>
            <p:ph sz="half" idx="2"/>
          </p:nvPr>
        </p:nvPicPr>
        <p:blipFill>
          <a:blip r:embed="rId3"/>
          <a:stretch>
            <a:fillRect/>
          </a:stretch>
        </p:blipFill>
        <p:spPr>
          <a:xfrm>
            <a:off x="260592" y="2403699"/>
            <a:ext cx="5835408" cy="3088277"/>
          </a:xfrm>
        </p:spPr>
      </p:pic>
      <p:sp>
        <p:nvSpPr>
          <p:cNvPr id="6" name="Marcador de contenido 5">
            <a:extLst>
              <a:ext uri="{FF2B5EF4-FFF2-40B4-BE49-F238E27FC236}">
                <a16:creationId xmlns:a16="http://schemas.microsoft.com/office/drawing/2014/main" id="{8EE9A501-7156-440F-8CC9-5BC277331BD0}"/>
              </a:ext>
            </a:extLst>
          </p:cNvPr>
          <p:cNvSpPr>
            <a:spLocks noGrp="1"/>
          </p:cNvSpPr>
          <p:nvPr>
            <p:ph sz="half" idx="1"/>
          </p:nvPr>
        </p:nvSpPr>
        <p:spPr>
          <a:xfrm>
            <a:off x="6188419" y="1858929"/>
            <a:ext cx="5422390" cy="3633047"/>
          </a:xfrm>
        </p:spPr>
        <p:txBody>
          <a:bodyPr>
            <a:normAutofit/>
          </a:bodyPr>
          <a:lstStyle/>
          <a:p>
            <a:pPr algn="just"/>
            <a:r>
              <a:rPr lang="es-MX" sz="2000" dirty="0">
                <a:solidFill>
                  <a:schemeClr val="tx1"/>
                </a:solidFill>
              </a:rPr>
              <a:t>Retrasar el costo de crear e inicializar un objeto hasta que es realmente necesario. Por ejemplo, no abrir las imágenes de un documento hasta que no son visibles. El objeto </a:t>
            </a:r>
            <a:r>
              <a:rPr lang="es-MX" sz="2000" b="1" dirty="0">
                <a:solidFill>
                  <a:schemeClr val="tx1"/>
                </a:solidFill>
              </a:rPr>
              <a:t>Proxy</a:t>
            </a:r>
            <a:r>
              <a:rPr lang="es-MX" sz="2000" dirty="0">
                <a:solidFill>
                  <a:schemeClr val="tx1"/>
                </a:solidFill>
              </a:rPr>
              <a:t> actúa en lugar del verdadero objeto, y ofrece la misma interfaz, y las solicita en el objeto cuando es necesario. </a:t>
            </a:r>
          </a:p>
        </p:txBody>
      </p:sp>
    </p:spTree>
    <p:extLst>
      <p:ext uri="{BB962C8B-B14F-4D97-AF65-F5344CB8AC3E}">
        <p14:creationId xmlns:p14="http://schemas.microsoft.com/office/powerpoint/2010/main" val="49760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1B3FE-DB33-496A-B596-BA60A6B101FA}"/>
              </a:ext>
            </a:extLst>
          </p:cNvPr>
          <p:cNvSpPr>
            <a:spLocks noGrp="1"/>
          </p:cNvSpPr>
          <p:nvPr>
            <p:ph type="title"/>
          </p:nvPr>
        </p:nvSpPr>
        <p:spPr/>
        <p:txBody>
          <a:bodyPr>
            <a:normAutofit/>
          </a:bodyPr>
          <a:lstStyle/>
          <a:p>
            <a:r>
              <a:rPr lang="es-MX" sz="4000" dirty="0"/>
              <a:t>ENTONCES</a:t>
            </a:r>
          </a:p>
        </p:txBody>
      </p:sp>
      <p:sp>
        <p:nvSpPr>
          <p:cNvPr id="4" name="Marcador de contenido 3">
            <a:extLst>
              <a:ext uri="{FF2B5EF4-FFF2-40B4-BE49-F238E27FC236}">
                <a16:creationId xmlns:a16="http://schemas.microsoft.com/office/drawing/2014/main" id="{31E1A346-F181-43A5-827B-B3AD644EA1B1}"/>
              </a:ext>
            </a:extLst>
          </p:cNvPr>
          <p:cNvSpPr>
            <a:spLocks noGrp="1"/>
          </p:cNvSpPr>
          <p:nvPr>
            <p:ph sz="half" idx="2"/>
          </p:nvPr>
        </p:nvSpPr>
        <p:spPr>
          <a:xfrm>
            <a:off x="581191" y="2568478"/>
            <a:ext cx="5422392" cy="3633047"/>
          </a:xfrm>
        </p:spPr>
        <p:txBody>
          <a:bodyPr>
            <a:normAutofit/>
          </a:bodyPr>
          <a:lstStyle/>
          <a:p>
            <a:pPr algn="just">
              <a:lnSpc>
                <a:spcPct val="107000"/>
              </a:lnSpc>
              <a:spcAft>
                <a:spcPts val="800"/>
              </a:spcAft>
            </a:pPr>
            <a:r>
              <a:rPr lang="es-MX" sz="2800" b="1" dirty="0">
                <a:solidFill>
                  <a:schemeClr val="bg1"/>
                </a:solidFill>
                <a:effectLst/>
                <a:ea typeface="Times New Roman" panose="02020603050405020304" pitchFamily="18" charset="0"/>
                <a:cs typeface="Times New Roman" panose="02020603050405020304" pitchFamily="18" charset="0"/>
              </a:rPr>
              <a:t>Problema</a:t>
            </a:r>
            <a:r>
              <a:rPr lang="es-MX" sz="2800" dirty="0">
                <a:solidFill>
                  <a:schemeClr val="bg1"/>
                </a:solidFill>
                <a:effectLst/>
                <a:ea typeface="Times New Roman" panose="02020603050405020304" pitchFamily="18" charset="0"/>
                <a:cs typeface="Times New Roman" panose="02020603050405020304" pitchFamily="18" charset="0"/>
              </a:rPr>
              <a:t>: Restringir el acceso a un objeto por el uso excesivo de memoria. Condiciones e información necesaria para el funcionamiento de un objeto pero que se proveen desde afuera del mismo.  </a:t>
            </a:r>
            <a:endParaRPr lang="es-MX" sz="2800" dirty="0">
              <a:solidFill>
                <a:schemeClr val="bg1"/>
              </a:solidFill>
              <a:effectLst/>
              <a:ea typeface="Calibri" panose="020F0502020204030204" pitchFamily="34" charset="0"/>
              <a:cs typeface="Times New Roman" panose="02020603050405020304" pitchFamily="18" charset="0"/>
            </a:endParaRPr>
          </a:p>
        </p:txBody>
      </p:sp>
      <p:sp>
        <p:nvSpPr>
          <p:cNvPr id="5" name="Marcador de contenido 4">
            <a:extLst>
              <a:ext uri="{FF2B5EF4-FFF2-40B4-BE49-F238E27FC236}">
                <a16:creationId xmlns:a16="http://schemas.microsoft.com/office/drawing/2014/main" id="{9056C8E5-1CF1-4EBE-8216-DB4C7575D3F5}"/>
              </a:ext>
            </a:extLst>
          </p:cNvPr>
          <p:cNvSpPr>
            <a:spLocks noGrp="1"/>
          </p:cNvSpPr>
          <p:nvPr>
            <p:ph sz="half" idx="1"/>
          </p:nvPr>
        </p:nvSpPr>
        <p:spPr>
          <a:xfrm>
            <a:off x="6188419" y="2345448"/>
            <a:ext cx="5422390" cy="3633047"/>
          </a:xfrm>
        </p:spPr>
        <p:txBody>
          <a:bodyPr/>
          <a:lstStyle/>
          <a:p>
            <a:r>
              <a:rPr lang="es-MX" sz="2800" b="1" dirty="0">
                <a:solidFill>
                  <a:schemeClr val="bg1"/>
                </a:solidFill>
                <a:effectLst/>
                <a:ea typeface="Times New Roman" panose="02020603050405020304" pitchFamily="18" charset="0"/>
                <a:cs typeface="Times New Roman" panose="02020603050405020304" pitchFamily="18" charset="0"/>
              </a:rPr>
              <a:t>Solución</a:t>
            </a:r>
            <a:r>
              <a:rPr lang="es-MX" sz="2800" dirty="0">
                <a:solidFill>
                  <a:schemeClr val="bg1"/>
                </a:solidFill>
                <a:effectLst/>
                <a:ea typeface="Times New Roman" panose="02020603050405020304" pitchFamily="18" charset="0"/>
                <a:cs typeface="Times New Roman" panose="02020603050405020304" pitchFamily="18" charset="0"/>
              </a:rPr>
              <a:t>: Utilizar una capa de abstracción, es decir, una clase que controle y maneje los recursos necesarios para poder acceder al objeto deseado.</a:t>
            </a:r>
            <a:endParaRPr lang="es-MX" sz="2800" dirty="0">
              <a:solidFill>
                <a:schemeClr val="bg1"/>
              </a:solidFill>
              <a:effectLst/>
              <a:ea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20734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ángulo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Marcador de posición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o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ángulo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7F2616EE-270D-4F4C-BA1F-2708D387B800}"/>
              </a:ext>
            </a:extLst>
          </p:cNvPr>
          <p:cNvSpPr>
            <a:spLocks noGrp="1"/>
          </p:cNvSpPr>
          <p:nvPr>
            <p:ph type="title"/>
          </p:nvPr>
        </p:nvSpPr>
        <p:spPr>
          <a:xfrm>
            <a:off x="583099" y="277114"/>
            <a:ext cx="7213600" cy="1121871"/>
          </a:xfrm>
        </p:spPr>
        <p:txBody>
          <a:bodyPr rtlCol="0" anchor="ctr">
            <a:normAutofit/>
          </a:bodyPr>
          <a:lstStyle/>
          <a:p>
            <a:pPr algn="ctr" rtl="0"/>
            <a:r>
              <a:rPr lang="es-ES" dirty="0"/>
              <a:t>APLICABILIDAD</a:t>
            </a:r>
          </a:p>
        </p:txBody>
      </p:sp>
      <p:graphicFrame>
        <p:nvGraphicFramePr>
          <p:cNvPr id="6" name="Marcador de posición de contenido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502010887"/>
              </p:ext>
            </p:extLst>
          </p:nvPr>
        </p:nvGraphicFramePr>
        <p:xfrm>
          <a:off x="714264" y="2641005"/>
          <a:ext cx="6854248" cy="3751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uadroTexto 2">
            <a:extLst>
              <a:ext uri="{FF2B5EF4-FFF2-40B4-BE49-F238E27FC236}">
                <a16:creationId xmlns:a16="http://schemas.microsoft.com/office/drawing/2014/main" id="{2878A576-017E-4B1C-B9F7-C7F96EEA4DB8}"/>
              </a:ext>
            </a:extLst>
          </p:cNvPr>
          <p:cNvSpPr txBox="1"/>
          <p:nvPr/>
        </p:nvSpPr>
        <p:spPr>
          <a:xfrm>
            <a:off x="583099" y="1071345"/>
            <a:ext cx="7109606" cy="1569660"/>
          </a:xfrm>
          <a:prstGeom prst="rect">
            <a:avLst/>
          </a:prstGeom>
          <a:noFill/>
        </p:spPr>
        <p:txBody>
          <a:bodyPr wrap="square" rtlCol="0">
            <a:spAutoFit/>
          </a:bodyPr>
          <a:lstStyle/>
          <a:p>
            <a:pPr algn="just"/>
            <a:r>
              <a:rPr lang="es-MX" sz="2400" dirty="0">
                <a:solidFill>
                  <a:schemeClr val="bg1"/>
                </a:solidFill>
                <a:effectLst/>
              </a:rPr>
              <a:t>El patrón Proxy se usa cuando necesitamos una referencia a un objeto más flexible o sofisticada que un puntero.  Algunas situaciones comunes de aplicación son:</a:t>
            </a:r>
            <a:endParaRPr lang="es-MX" sz="2400" dirty="0">
              <a:solidFill>
                <a:schemeClr val="bg1"/>
              </a:solidFill>
            </a:endParaRPr>
          </a:p>
        </p:txBody>
      </p:sp>
    </p:spTree>
    <p:extLst>
      <p:ext uri="{BB962C8B-B14F-4D97-AF65-F5344CB8AC3E}">
        <p14:creationId xmlns:p14="http://schemas.microsoft.com/office/powerpoint/2010/main" val="420932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sz="4400" dirty="0"/>
              <a:t>Estructura</a:t>
            </a:r>
            <a:r>
              <a:rPr lang="es-ES" dirty="0"/>
              <a:t> </a:t>
            </a:r>
            <a:r>
              <a:rPr lang="es-ES" sz="4400" dirty="0"/>
              <a:t>y participantes</a:t>
            </a:r>
            <a:endParaRPr lang="es-ES" dirty="0"/>
          </a:p>
        </p:txBody>
      </p:sp>
      <p:pic>
        <p:nvPicPr>
          <p:cNvPr id="11" name="Marcador de posición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561383"/>
            <a:ext cx="5422900" cy="2965547"/>
          </a:xfrm>
        </p:spPr>
      </p:pic>
      <p:sp>
        <p:nvSpPr>
          <p:cNvPr id="7" name="Marcador de contenido 6">
            <a:extLst>
              <a:ext uri="{FF2B5EF4-FFF2-40B4-BE49-F238E27FC236}">
                <a16:creationId xmlns:a16="http://schemas.microsoft.com/office/drawing/2014/main" id="{9492CBD5-E0CC-47FD-820D-4F815767118D}"/>
              </a:ext>
            </a:extLst>
          </p:cNvPr>
          <p:cNvSpPr>
            <a:spLocks noGrp="1"/>
          </p:cNvSpPr>
          <p:nvPr>
            <p:ph sz="half" idx="2"/>
          </p:nvPr>
        </p:nvSpPr>
        <p:spPr>
          <a:xfrm>
            <a:off x="6188417" y="1912690"/>
            <a:ext cx="5422392" cy="4215652"/>
          </a:xfrm>
        </p:spPr>
        <p:txBody>
          <a:bodyPr>
            <a:normAutofit/>
          </a:bodyPr>
          <a:lstStyle/>
          <a:p>
            <a:pPr marL="0" indent="0">
              <a:lnSpc>
                <a:spcPct val="107000"/>
              </a:lnSpc>
              <a:spcAft>
                <a:spcPts val="800"/>
              </a:spcAft>
              <a:buNone/>
            </a:pPr>
            <a:r>
              <a:rPr lang="es-MX" sz="1700" dirty="0">
                <a:effectLst/>
                <a:ea typeface="Calibri" panose="020F0502020204030204" pitchFamily="34" charset="0"/>
                <a:cs typeface="Times New Roman" panose="02020603050405020304" pitchFamily="18" charset="0"/>
              </a:rPr>
              <a:t>Donde:</a:t>
            </a:r>
            <a:endParaRPr lang="es-MX" sz="1700" dirty="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s-MX" sz="1700" u="sng" dirty="0">
                <a:effectLst/>
                <a:ea typeface="Calibri" panose="020F0502020204030204" pitchFamily="34" charset="0"/>
                <a:cs typeface="Times New Roman" panose="02020603050405020304" pitchFamily="18" charset="0"/>
              </a:rPr>
              <a:t>Client</a:t>
            </a:r>
            <a:r>
              <a:rPr lang="es-MX" sz="1700" dirty="0">
                <a:effectLst/>
                <a:ea typeface="Calibri" panose="020F0502020204030204" pitchFamily="34" charset="0"/>
                <a:cs typeface="Times New Roman" panose="02020603050405020304" pitchFamily="18" charset="0"/>
              </a:rPr>
              <a:t>: precisa de los servicios de </a:t>
            </a:r>
            <a:r>
              <a:rPr lang="es-MX" sz="1700" dirty="0" err="1">
                <a:effectLst/>
                <a:ea typeface="Calibri" panose="020F0502020204030204" pitchFamily="34" charset="0"/>
                <a:cs typeface="Times New Roman" panose="02020603050405020304" pitchFamily="18" charset="0"/>
              </a:rPr>
              <a:t>Subject</a:t>
            </a:r>
            <a:r>
              <a:rPr lang="es-MX" sz="1700" dirty="0">
                <a:effectLst/>
                <a:ea typeface="Calibri" panose="020F0502020204030204" pitchFamily="34" charset="0"/>
                <a:cs typeface="Times New Roman" panose="02020603050405020304" pitchFamily="18" charset="0"/>
              </a:rPr>
              <a:t> aunque trabaja con una referencia Proxy. </a:t>
            </a:r>
          </a:p>
          <a:p>
            <a:pPr>
              <a:lnSpc>
                <a:spcPct val="107000"/>
              </a:lnSpc>
              <a:spcAft>
                <a:spcPts val="800"/>
              </a:spcAft>
              <a:buFont typeface="Wingdings" panose="05000000000000000000" pitchFamily="2" charset="2"/>
              <a:buChar char="v"/>
            </a:pPr>
            <a:r>
              <a:rPr lang="es-MX" sz="1700" u="sng" dirty="0">
                <a:effectLst/>
                <a:ea typeface="Calibri" panose="020F0502020204030204" pitchFamily="34" charset="0"/>
                <a:cs typeface="Times New Roman" panose="02020603050405020304" pitchFamily="18" charset="0"/>
              </a:rPr>
              <a:t>Proxy</a:t>
            </a:r>
            <a:r>
              <a:rPr lang="es-MX" sz="1700" dirty="0">
                <a:effectLst/>
                <a:ea typeface="Calibri" panose="020F0502020204030204" pitchFamily="34" charset="0"/>
                <a:cs typeface="Times New Roman" panose="02020603050405020304" pitchFamily="18" charset="0"/>
              </a:rPr>
              <a:t>: Mantiene una referencia al objeto real además de implementar la interfaz </a:t>
            </a:r>
            <a:r>
              <a:rPr lang="es-MX" sz="1700" dirty="0" err="1">
                <a:effectLst/>
                <a:ea typeface="Calibri" panose="020F0502020204030204" pitchFamily="34" charset="0"/>
                <a:cs typeface="Times New Roman" panose="02020603050405020304" pitchFamily="18" charset="0"/>
              </a:rPr>
              <a:t>Subject</a:t>
            </a:r>
            <a:r>
              <a:rPr lang="es-MX" sz="1700" dirty="0">
                <a:effectLst/>
                <a:ea typeface="Calibri" panose="020F0502020204030204" pitchFamily="34" charset="0"/>
                <a:cs typeface="Times New Roman" panose="02020603050405020304" pitchFamily="18" charset="0"/>
              </a:rPr>
              <a:t>. El cliente trabajará con este objeto como si fuese el objeto real.</a:t>
            </a:r>
          </a:p>
          <a:p>
            <a:pPr>
              <a:lnSpc>
                <a:spcPct val="107000"/>
              </a:lnSpc>
              <a:spcAft>
                <a:spcPts val="800"/>
              </a:spcAft>
              <a:buFont typeface="Wingdings" panose="05000000000000000000" pitchFamily="2" charset="2"/>
              <a:buChar char="v"/>
            </a:pPr>
            <a:r>
              <a:rPr lang="es-MX" sz="1700" u="sng" dirty="0" err="1">
                <a:effectLst/>
                <a:ea typeface="Calibri" panose="020F0502020204030204" pitchFamily="34" charset="0"/>
                <a:cs typeface="Times New Roman" panose="02020603050405020304" pitchFamily="18" charset="0"/>
              </a:rPr>
              <a:t>Subject</a:t>
            </a:r>
            <a:r>
              <a:rPr lang="es-MX" sz="1700" dirty="0">
                <a:effectLst/>
                <a:ea typeface="Calibri" panose="020F0502020204030204" pitchFamily="34" charset="0"/>
                <a:cs typeface="Times New Roman" panose="02020603050405020304" pitchFamily="18" charset="0"/>
              </a:rPr>
              <a:t>: Interfaz que representa la funcionalidad que tanto el Proxy como el objeto real deben implementar.</a:t>
            </a:r>
          </a:p>
          <a:p>
            <a:pPr>
              <a:lnSpc>
                <a:spcPct val="107000"/>
              </a:lnSpc>
              <a:spcAft>
                <a:spcPts val="800"/>
              </a:spcAft>
              <a:buFont typeface="Wingdings" panose="05000000000000000000" pitchFamily="2" charset="2"/>
              <a:buChar char="v"/>
            </a:pPr>
            <a:r>
              <a:rPr lang="es-MX" sz="1700" u="sng" dirty="0" err="1">
                <a:effectLst/>
                <a:ea typeface="Calibri" panose="020F0502020204030204" pitchFamily="34" charset="0"/>
                <a:cs typeface="Times New Roman" panose="02020603050405020304" pitchFamily="18" charset="0"/>
              </a:rPr>
              <a:t>RealSubject</a:t>
            </a:r>
            <a:r>
              <a:rPr lang="es-MX" sz="1700" dirty="0">
                <a:effectLst/>
                <a:ea typeface="Calibri" panose="020F0502020204030204" pitchFamily="34" charset="0"/>
                <a:cs typeface="Times New Roman" panose="02020603050405020304" pitchFamily="18" charset="0"/>
              </a:rPr>
              <a:t>: Objeto real que implementa la funcionalidad definida por la interfaz </a:t>
            </a:r>
            <a:r>
              <a:rPr lang="es-MX" sz="1700" dirty="0" err="1">
                <a:effectLst/>
                <a:ea typeface="Calibri" panose="020F0502020204030204" pitchFamily="34" charset="0"/>
                <a:cs typeface="Times New Roman" panose="02020603050405020304" pitchFamily="18" charset="0"/>
              </a:rPr>
              <a:t>Subject</a:t>
            </a:r>
            <a:r>
              <a:rPr lang="es-MX" sz="1700" dirty="0">
                <a:effectLst/>
                <a:ea typeface="Calibri" panose="020F0502020204030204" pitchFamily="34" charset="0"/>
                <a:cs typeface="Times New Roman" panose="02020603050405020304" pitchFamily="18" charset="0"/>
              </a:rPr>
              <a:t>.</a:t>
            </a:r>
          </a:p>
          <a:p>
            <a:endParaRPr lang="es-MX" dirty="0"/>
          </a:p>
        </p:txBody>
      </p:sp>
    </p:spTree>
    <p:extLst>
      <p:ext uri="{BB962C8B-B14F-4D97-AF65-F5344CB8AC3E}">
        <p14:creationId xmlns:p14="http://schemas.microsoft.com/office/powerpoint/2010/main" val="2154711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A59A9-B6C5-48CA-B38B-33411EC275F0}"/>
              </a:ext>
            </a:extLst>
          </p:cNvPr>
          <p:cNvSpPr>
            <a:spLocks noGrp="1"/>
          </p:cNvSpPr>
          <p:nvPr>
            <p:ph type="title"/>
          </p:nvPr>
        </p:nvSpPr>
        <p:spPr/>
        <p:txBody>
          <a:bodyPr/>
          <a:lstStyle/>
          <a:p>
            <a:r>
              <a:rPr lang="es-MX" sz="4400" dirty="0"/>
              <a:t>Consecuencias</a:t>
            </a:r>
            <a:endParaRPr lang="es-MX" dirty="0"/>
          </a:p>
        </p:txBody>
      </p:sp>
      <p:sp>
        <p:nvSpPr>
          <p:cNvPr id="3" name="Marcador de contenido 2">
            <a:extLst>
              <a:ext uri="{FF2B5EF4-FFF2-40B4-BE49-F238E27FC236}">
                <a16:creationId xmlns:a16="http://schemas.microsoft.com/office/drawing/2014/main" id="{4D45513C-5B79-4405-9C18-3E2C1F71E741}"/>
              </a:ext>
            </a:extLst>
          </p:cNvPr>
          <p:cNvSpPr>
            <a:spLocks noGrp="1"/>
          </p:cNvSpPr>
          <p:nvPr>
            <p:ph sz="half" idx="1"/>
          </p:nvPr>
        </p:nvSpPr>
        <p:spPr>
          <a:xfrm>
            <a:off x="581194" y="2235320"/>
            <a:ext cx="5422390" cy="3633047"/>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gn="just">
              <a:lnSpc>
                <a:spcPct val="107000"/>
              </a:lnSpc>
              <a:spcAft>
                <a:spcPts val="800"/>
              </a:spcAft>
              <a:buNone/>
            </a:pPr>
            <a:r>
              <a:rPr lang="es-MX" sz="1800" dirty="0">
                <a:solidFill>
                  <a:schemeClr val="bg1"/>
                </a:solidFill>
                <a:effectLst/>
                <a:ea typeface="Calibri" panose="020F0502020204030204" pitchFamily="34" charset="0"/>
                <a:cs typeface="Times New Roman" panose="02020603050405020304" pitchFamily="18" charset="0"/>
              </a:rPr>
              <a:t>Introduce un nivel de indirección con diferentes usos:</a:t>
            </a:r>
          </a:p>
          <a:p>
            <a:pPr marL="342900" lvl="0" indent="-342900" algn="just">
              <a:lnSpc>
                <a:spcPct val="107000"/>
              </a:lnSpc>
              <a:buFont typeface="Symbol" panose="05050102010706020507" pitchFamily="18" charset="2"/>
              <a:buChar char=""/>
            </a:pPr>
            <a:r>
              <a:rPr lang="es-MX" sz="1800" dirty="0">
                <a:solidFill>
                  <a:schemeClr val="bg1"/>
                </a:solidFill>
                <a:effectLst/>
                <a:ea typeface="Calibri" panose="020F0502020204030204" pitchFamily="34" charset="0"/>
                <a:cs typeface="Times New Roman" panose="02020603050405020304" pitchFamily="18" charset="0"/>
              </a:rPr>
              <a:t>Un proxy remoto puede ocultar el hecho de que un objeto reside en otro espacio de direcciones.</a:t>
            </a:r>
          </a:p>
          <a:p>
            <a:pPr marL="342900" lvl="0" indent="-342900" algn="just">
              <a:lnSpc>
                <a:spcPct val="107000"/>
              </a:lnSpc>
              <a:buFont typeface="Symbol" panose="05050102010706020507" pitchFamily="18" charset="2"/>
              <a:buChar char=""/>
            </a:pPr>
            <a:r>
              <a:rPr lang="es-MX" sz="1800" dirty="0">
                <a:solidFill>
                  <a:schemeClr val="bg1"/>
                </a:solidFill>
                <a:effectLst/>
                <a:ea typeface="Calibri" panose="020F0502020204030204" pitchFamily="34" charset="0"/>
                <a:cs typeface="Times New Roman" panose="02020603050405020304" pitchFamily="18" charset="0"/>
              </a:rPr>
              <a:t>Un proxy virtual puede realizar optimizaciones, como la creación de objetos bajo demanda.</a:t>
            </a:r>
          </a:p>
          <a:p>
            <a:pPr marL="342900" lvl="0" indent="-342900" algn="just">
              <a:lnSpc>
                <a:spcPct val="107000"/>
              </a:lnSpc>
              <a:spcAft>
                <a:spcPts val="800"/>
              </a:spcAft>
              <a:buFont typeface="Symbol" panose="05050102010706020507" pitchFamily="18" charset="2"/>
              <a:buChar char=""/>
            </a:pPr>
            <a:r>
              <a:rPr lang="es-MX" sz="1800" dirty="0">
                <a:solidFill>
                  <a:schemeClr val="bg1"/>
                </a:solidFill>
                <a:effectLst/>
                <a:ea typeface="Calibri" panose="020F0502020204030204" pitchFamily="34" charset="0"/>
                <a:cs typeface="Times New Roman" panose="02020603050405020304" pitchFamily="18" charset="0"/>
              </a:rPr>
              <a:t>Un proxy de protección y las referencias inteligentes permiten realizar tareas de mantenimiento adicionales al acceder a un objeto</a:t>
            </a:r>
          </a:p>
          <a:p>
            <a:endParaRPr lang="es-MX" dirty="0"/>
          </a:p>
        </p:txBody>
      </p:sp>
      <p:sp>
        <p:nvSpPr>
          <p:cNvPr id="4" name="Marcador de contenido 3">
            <a:extLst>
              <a:ext uri="{FF2B5EF4-FFF2-40B4-BE49-F238E27FC236}">
                <a16:creationId xmlns:a16="http://schemas.microsoft.com/office/drawing/2014/main" id="{2BE7DBF6-E7E3-4B1F-A853-DFFA35FC2AB7}"/>
              </a:ext>
            </a:extLst>
          </p:cNvPr>
          <p:cNvSpPr>
            <a:spLocks noGrp="1"/>
          </p:cNvSpPr>
          <p:nvPr>
            <p:ph sz="half" idx="2"/>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gn="just">
              <a:lnSpc>
                <a:spcPct val="107000"/>
              </a:lnSpc>
              <a:spcAft>
                <a:spcPts val="800"/>
              </a:spcAft>
              <a:buNone/>
            </a:pPr>
            <a:r>
              <a:rPr lang="es-MX" sz="1800" dirty="0">
                <a:effectLst/>
                <a:ea typeface="Calibri" panose="020F0502020204030204" pitchFamily="34" charset="0"/>
                <a:cs typeface="Times New Roman" panose="02020603050405020304" pitchFamily="18" charset="0"/>
              </a:rPr>
              <a:t>Optimización </a:t>
            </a:r>
            <a:r>
              <a:rPr lang="es-MX" sz="1800" dirty="0" err="1">
                <a:effectLst/>
                <a:ea typeface="Calibri" panose="020F0502020204030204" pitchFamily="34" charset="0"/>
                <a:cs typeface="Times New Roman" panose="02020603050405020304" pitchFamily="18" charset="0"/>
              </a:rPr>
              <a:t>copy-on-write</a:t>
            </a:r>
            <a:endParaRPr lang="es-MX" sz="1800" dirty="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MX" sz="1800" dirty="0">
                <a:effectLst/>
                <a:ea typeface="Calibri" panose="020F0502020204030204" pitchFamily="34" charset="0"/>
                <a:cs typeface="Times New Roman" panose="02020603050405020304" pitchFamily="18" charset="0"/>
              </a:rPr>
              <a:t>Copiar un objeto grande puede ser costoso.</a:t>
            </a:r>
          </a:p>
          <a:p>
            <a:pPr marL="342900" lvl="0" indent="-342900" algn="just">
              <a:lnSpc>
                <a:spcPct val="107000"/>
              </a:lnSpc>
              <a:buFont typeface="Symbol" panose="05050102010706020507" pitchFamily="18" charset="2"/>
              <a:buChar char=""/>
            </a:pPr>
            <a:r>
              <a:rPr lang="es-MX" sz="1800" dirty="0">
                <a:effectLst/>
                <a:ea typeface="Calibri" panose="020F0502020204030204" pitchFamily="34" charset="0"/>
                <a:cs typeface="Times New Roman" panose="02020603050405020304" pitchFamily="18" charset="0"/>
              </a:rPr>
              <a:t>Si la copia no se modifica, no es necesario incurrir en dicho gasto.</a:t>
            </a:r>
          </a:p>
          <a:p>
            <a:pPr marL="342900" lvl="0" indent="-342900" algn="just">
              <a:lnSpc>
                <a:spcPct val="107000"/>
              </a:lnSpc>
              <a:spcAft>
                <a:spcPts val="800"/>
              </a:spcAft>
              <a:buFont typeface="Symbol" panose="05050102010706020507" pitchFamily="18" charset="2"/>
              <a:buChar char=""/>
            </a:pPr>
            <a:r>
              <a:rPr lang="es-MX" sz="1800" dirty="0">
                <a:effectLst/>
                <a:ea typeface="Calibri" panose="020F0502020204030204" pitchFamily="34" charset="0"/>
                <a:cs typeface="Times New Roman" panose="02020603050405020304" pitchFamily="18" charset="0"/>
              </a:rPr>
              <a:t>El sujeto mantiene un número de referencias, y sólo cuando se realiza una operación que modifica el objeto, éste se copia</a:t>
            </a:r>
          </a:p>
          <a:p>
            <a:endParaRPr lang="es-MX" dirty="0"/>
          </a:p>
        </p:txBody>
      </p:sp>
    </p:spTree>
    <p:extLst>
      <p:ext uri="{BB962C8B-B14F-4D97-AF65-F5344CB8AC3E}">
        <p14:creationId xmlns:p14="http://schemas.microsoft.com/office/powerpoint/2010/main" val="157281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C0FDF-2603-438C-9E99-456C24C1506F}"/>
              </a:ext>
            </a:extLst>
          </p:cNvPr>
          <p:cNvSpPr>
            <a:spLocks noGrp="1"/>
          </p:cNvSpPr>
          <p:nvPr>
            <p:ph type="title"/>
          </p:nvPr>
        </p:nvSpPr>
        <p:spPr>
          <a:xfrm>
            <a:off x="4762181" y="707701"/>
            <a:ext cx="2852472" cy="721040"/>
          </a:xfrm>
        </p:spPr>
        <p:txBody>
          <a:bodyPr>
            <a:normAutofit fontScale="90000"/>
          </a:bodyPr>
          <a:lstStyle/>
          <a:p>
            <a:r>
              <a:rPr lang="es-MX" sz="4900" dirty="0"/>
              <a:t>Ventajas</a:t>
            </a:r>
            <a:endParaRPr lang="es-MX" sz="4400" dirty="0"/>
          </a:p>
        </p:txBody>
      </p:sp>
      <p:sp>
        <p:nvSpPr>
          <p:cNvPr id="3" name="Marcador de contenido 2">
            <a:extLst>
              <a:ext uri="{FF2B5EF4-FFF2-40B4-BE49-F238E27FC236}">
                <a16:creationId xmlns:a16="http://schemas.microsoft.com/office/drawing/2014/main" id="{ADE76EE2-3CD2-4DB4-A5F5-5A58B0439E80}"/>
              </a:ext>
            </a:extLst>
          </p:cNvPr>
          <p:cNvSpPr>
            <a:spLocks noGrp="1"/>
          </p:cNvSpPr>
          <p:nvPr>
            <p:ph sz="half" idx="1"/>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pPr lvl="0" algn="just">
              <a:lnSpc>
                <a:spcPct val="107000"/>
              </a:lnSpc>
              <a:buFont typeface="Wingdings" panose="05000000000000000000" pitchFamily="2" charset="2"/>
              <a:buChar char="q"/>
            </a:pPr>
            <a:r>
              <a:rPr lang="es-MX" sz="1800" b="1" dirty="0">
                <a:solidFill>
                  <a:schemeClr val="bg1"/>
                </a:solidFill>
                <a:effectLst/>
                <a:ea typeface="Calibri" panose="020F0502020204030204" pitchFamily="34" charset="0"/>
                <a:cs typeface="Times New Roman" panose="02020603050405020304" pitchFamily="18" charset="0"/>
              </a:rPr>
              <a:t>Mantiene una referencia que permite al proxy acceder al objeto real. </a:t>
            </a:r>
          </a:p>
          <a:p>
            <a:pPr lvl="0" algn="just">
              <a:lnSpc>
                <a:spcPct val="107000"/>
              </a:lnSpc>
              <a:buFont typeface="Wingdings" panose="05000000000000000000" pitchFamily="2" charset="2"/>
              <a:buChar char="q"/>
            </a:pPr>
            <a:r>
              <a:rPr lang="es-MX" sz="1800" b="1" dirty="0">
                <a:solidFill>
                  <a:schemeClr val="bg1"/>
                </a:solidFill>
                <a:effectLst/>
                <a:ea typeface="Calibri" panose="020F0502020204030204" pitchFamily="34" charset="0"/>
                <a:cs typeface="Times New Roman" panose="02020603050405020304" pitchFamily="18" charset="0"/>
              </a:rPr>
              <a:t>Proporciona una interfaz igual que la del sujeto real. </a:t>
            </a:r>
          </a:p>
          <a:p>
            <a:pPr lvl="0" algn="just">
              <a:lnSpc>
                <a:spcPct val="107000"/>
              </a:lnSpc>
              <a:spcAft>
                <a:spcPts val="800"/>
              </a:spcAft>
              <a:buFont typeface="Wingdings" panose="05000000000000000000" pitchFamily="2" charset="2"/>
              <a:buChar char="q"/>
            </a:pPr>
            <a:r>
              <a:rPr lang="es-MX" sz="1800" b="1" dirty="0">
                <a:solidFill>
                  <a:schemeClr val="bg1"/>
                </a:solidFill>
                <a:effectLst/>
                <a:ea typeface="Calibri" panose="020F0502020204030204" pitchFamily="34" charset="0"/>
                <a:cs typeface="Times New Roman" panose="02020603050405020304" pitchFamily="18" charset="0"/>
              </a:rPr>
              <a:t>Controla el acceso al sujeto real, y puede ser responsable de crearlo y borrarlo. Otras responsabilidades, depende del tipo de proxy: Proxy remoto -&gt; codifica peticiones y se las manda al sujeto. Proxy virtual -&gt; guarda información adicional sobre el sujeto, para retardar el acceso al mismo. Proxy de protección -&gt; comprueba. </a:t>
            </a:r>
          </a:p>
          <a:p>
            <a:endParaRPr lang="es-MX" dirty="0"/>
          </a:p>
        </p:txBody>
      </p:sp>
      <p:sp>
        <p:nvSpPr>
          <p:cNvPr id="4" name="Marcador de contenido 3">
            <a:extLst>
              <a:ext uri="{FF2B5EF4-FFF2-40B4-BE49-F238E27FC236}">
                <a16:creationId xmlns:a16="http://schemas.microsoft.com/office/drawing/2014/main" id="{C045C0E9-71F2-444E-A342-E9FA93659770}"/>
              </a:ext>
            </a:extLst>
          </p:cNvPr>
          <p:cNvSpPr>
            <a:spLocks noGrp="1"/>
          </p:cNvSpPr>
          <p:nvPr>
            <p:ph sz="half" idx="2"/>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pPr lvl="0" algn="just">
              <a:lnSpc>
                <a:spcPct val="107000"/>
              </a:lnSpc>
              <a:buFont typeface="Wingdings" panose="05000000000000000000" pitchFamily="2" charset="2"/>
              <a:buChar char="q"/>
            </a:pPr>
            <a:r>
              <a:rPr lang="es-MX" sz="1800" b="1" dirty="0">
                <a:effectLst/>
                <a:ea typeface="Calibri" panose="020F0502020204030204" pitchFamily="34" charset="0"/>
                <a:cs typeface="Times New Roman" panose="02020603050405020304" pitchFamily="18" charset="0"/>
              </a:rPr>
              <a:t>Copiar un objeto grande puede ser costoso, si la copia no se modifica, no ay necesidad de incurrir en dicho gasto. </a:t>
            </a:r>
          </a:p>
          <a:p>
            <a:pPr lvl="0" algn="just">
              <a:lnSpc>
                <a:spcPct val="107000"/>
              </a:lnSpc>
              <a:buFont typeface="Wingdings" panose="05000000000000000000" pitchFamily="2" charset="2"/>
              <a:buChar char="q"/>
            </a:pPr>
            <a:r>
              <a:rPr lang="es-MX" sz="1800" b="1" dirty="0">
                <a:effectLst/>
                <a:ea typeface="Calibri" panose="020F0502020204030204" pitchFamily="34" charset="0"/>
                <a:cs typeface="Times New Roman" panose="02020603050405020304" pitchFamily="18" charset="0"/>
              </a:rPr>
              <a:t>El sujeto mantiene una cuenta de referencias, solo cuando se hace objeto. </a:t>
            </a:r>
          </a:p>
          <a:p>
            <a:pPr lvl="0" algn="just">
              <a:lnSpc>
                <a:spcPct val="107000"/>
              </a:lnSpc>
              <a:spcAft>
                <a:spcPts val="800"/>
              </a:spcAft>
              <a:buFont typeface="Wingdings" panose="05000000000000000000" pitchFamily="2" charset="2"/>
              <a:buChar char="q"/>
            </a:pPr>
            <a:r>
              <a:rPr lang="es-MX" sz="1800" b="1" dirty="0">
                <a:effectLst/>
                <a:ea typeface="Calibri" panose="020F0502020204030204" pitchFamily="34" charset="0"/>
                <a:cs typeface="Times New Roman" panose="02020603050405020304" pitchFamily="18" charset="0"/>
              </a:rPr>
              <a:t>Una operación que modifica el objeto, se copia realmente ejemplo: Clase </a:t>
            </a:r>
            <a:r>
              <a:rPr lang="es-MX" sz="1800" b="1" dirty="0" err="1">
                <a:effectLst/>
                <a:ea typeface="Calibri" panose="020F0502020204030204" pitchFamily="34" charset="0"/>
                <a:cs typeface="Times New Roman" panose="02020603050405020304" pitchFamily="18" charset="0"/>
              </a:rPr>
              <a:t>String</a:t>
            </a:r>
            <a:r>
              <a:rPr lang="es-MX" sz="1800" b="1" dirty="0">
                <a:effectLst/>
                <a:ea typeface="Calibri" panose="020F0502020204030204" pitchFamily="34" charset="0"/>
                <a:cs typeface="Times New Roman" panose="02020603050405020304" pitchFamily="18" charset="0"/>
              </a:rPr>
              <a:t>.</a:t>
            </a:r>
          </a:p>
          <a:p>
            <a:endParaRPr lang="es-MX" dirty="0"/>
          </a:p>
        </p:txBody>
      </p:sp>
    </p:spTree>
    <p:extLst>
      <p:ext uri="{BB962C8B-B14F-4D97-AF65-F5344CB8AC3E}">
        <p14:creationId xmlns:p14="http://schemas.microsoft.com/office/powerpoint/2010/main" val="2512845782"/>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0CF3B2-1F0F-4FC5-8002-3E4869ABA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Dividendo para tecnología</Template>
  <TotalTime>288</TotalTime>
  <Words>1121</Words>
  <Application>Microsoft Office PowerPoint</Application>
  <PresentationFormat>Panorámica</PresentationFormat>
  <Paragraphs>86</Paragraphs>
  <Slides>13</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Gill Sans MT</vt:lpstr>
      <vt:lpstr>Symbol</vt:lpstr>
      <vt:lpstr>Wingdings</vt:lpstr>
      <vt:lpstr>Wingdings 2</vt:lpstr>
      <vt:lpstr>Dividendo</vt:lpstr>
      <vt:lpstr>Presentación de PowerPoint</vt:lpstr>
      <vt:lpstr>ÍNDICE</vt:lpstr>
      <vt:lpstr>Propósito</vt:lpstr>
      <vt:lpstr>Motivación</vt:lpstr>
      <vt:lpstr>ENTONCES</vt:lpstr>
      <vt:lpstr>APLICABILIDAD</vt:lpstr>
      <vt:lpstr>Estructura y participantes</vt:lpstr>
      <vt:lpstr>Consecuencias</vt:lpstr>
      <vt:lpstr>Ventajas</vt:lpstr>
      <vt:lpstr>Desventajas</vt:lpstr>
      <vt:lpstr>CUANDO USARLO</vt:lpstr>
      <vt:lpstr>Ejemplo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Brayan Ramirez Benitez</dc:creator>
  <cp:lastModifiedBy>Brayan Ramirez Benitez</cp:lastModifiedBy>
  <cp:revision>29</cp:revision>
  <dcterms:created xsi:type="dcterms:W3CDTF">2021-06-03T23:05:51Z</dcterms:created>
  <dcterms:modified xsi:type="dcterms:W3CDTF">2021-06-04T16:36:33Z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